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33"/>
  </p:notesMasterIdLst>
  <p:handoutMasterIdLst>
    <p:handoutMasterId r:id="rId34"/>
  </p:handoutMasterIdLst>
  <p:sldIdLst>
    <p:sldId id="256" r:id="rId6"/>
    <p:sldId id="258" r:id="rId7"/>
    <p:sldId id="278" r:id="rId8"/>
    <p:sldId id="281" r:id="rId9"/>
    <p:sldId id="280" r:id="rId10"/>
    <p:sldId id="282" r:id="rId11"/>
    <p:sldId id="283" r:id="rId12"/>
    <p:sldId id="284" r:id="rId13"/>
    <p:sldId id="286" r:id="rId14"/>
    <p:sldId id="289" r:id="rId15"/>
    <p:sldId id="290" r:id="rId16"/>
    <p:sldId id="291" r:id="rId17"/>
    <p:sldId id="292" r:id="rId18"/>
    <p:sldId id="285" r:id="rId19"/>
    <p:sldId id="361" r:id="rId20"/>
    <p:sldId id="266" r:id="rId21"/>
    <p:sldId id="287" r:id="rId22"/>
    <p:sldId id="360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C89288C-9BF8-4465-965F-3E592879D511}">
          <p14:sldIdLst>
            <p14:sldId id="256"/>
            <p14:sldId id="258"/>
            <p14:sldId id="278"/>
            <p14:sldId id="281"/>
            <p14:sldId id="280"/>
            <p14:sldId id="282"/>
            <p14:sldId id="283"/>
            <p14:sldId id="284"/>
            <p14:sldId id="286"/>
            <p14:sldId id="289"/>
            <p14:sldId id="290"/>
            <p14:sldId id="291"/>
            <p14:sldId id="292"/>
            <p14:sldId id="285"/>
            <p14:sldId id="361"/>
            <p14:sldId id="266"/>
            <p14:sldId id="287"/>
            <p14:sldId id="360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</p14:sldIdLst>
        </p14:section>
      </p14:sectionLst>
    </p:ext>
    <p:ext uri="{EFAFB233-063F-42B5-8137-9DF3F51BA10A}">
      <p15:sldGuideLst xmlns:p15="http://schemas.microsoft.com/office/powerpoint/2012/main">
        <p15:guide id="1" pos="4992" userDrawn="1">
          <p15:clr>
            <a:srgbClr val="A4A3A4"/>
          </p15:clr>
        </p15:guide>
        <p15:guide id="2" orient="horz" pos="218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TON Amelia" initials="LA" lastIdx="95" clrIdx="0">
    <p:extLst>
      <p:ext uri="{19B8F6BF-5375-455C-9EA6-DF929625EA0E}">
        <p15:presenceInfo xmlns:p15="http://schemas.microsoft.com/office/powerpoint/2012/main" userId="S::amelia.linton@hexagon.com::5347cd64-fddb-4386-953c-2e1fcc4b0670" providerId="AD"/>
      </p:ext>
    </p:extLst>
  </p:cmAuthor>
  <p:cmAuthor id="2" name="Melanie Francis" initials="MF" lastIdx="1" clrIdx="1">
    <p:extLst>
      <p:ext uri="{19B8F6BF-5375-455C-9EA6-DF929625EA0E}">
        <p15:presenceInfo xmlns:p15="http://schemas.microsoft.com/office/powerpoint/2012/main" userId="Melanie Franci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7F"/>
    <a:srgbClr val="006688"/>
    <a:srgbClr val="FFFFFF"/>
    <a:srgbClr val="E5EEF2"/>
    <a:srgbClr val="84CB78"/>
    <a:srgbClr val="DDDDDD"/>
    <a:srgbClr val="002839"/>
    <a:srgbClr val="D8117D"/>
    <a:srgbClr val="000000"/>
    <a:srgbClr val="099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A356C5-93D1-4702-8CD8-E7BFFD9C01AE}" v="1" dt="2021-01-29T10:16:54.670"/>
  </p1510:revLst>
</p1510:revInfo>
</file>

<file path=ppt/tableStyles.xml><?xml version="1.0" encoding="utf-8"?>
<a:tblStyleLst xmlns:a="http://schemas.openxmlformats.org/drawingml/2006/main" def="{8EC20E35-A176-4012-BC5E-935CFFF8708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27" autoAdjust="0"/>
  </p:normalViewPr>
  <p:slideViewPr>
    <p:cSldViewPr snapToGrid="0" snapToObjects="1">
      <p:cViewPr varScale="1">
        <p:scale>
          <a:sx n="86" d="100"/>
          <a:sy n="86" d="100"/>
        </p:scale>
        <p:origin x="562" y="58"/>
      </p:cViewPr>
      <p:guideLst>
        <p:guide pos="4992"/>
        <p:guide orient="horz" pos="21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21" Type="http://schemas.openxmlformats.org/officeDocument/2006/relationships/slide" Target="slides/slide16.xml"/><Relationship Id="rId34" Type="http://schemas.openxmlformats.org/officeDocument/2006/relationships/handoutMaster" Target="handoutMasters/handoutMaster1.xml"/><Relationship Id="rId42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gs" Target="tags/tag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AKANUNES Gabriel" userId="af693156-ef0a-4a73-bb6c-80f7b8050836" providerId="ADAL" clId="{E9A356C5-93D1-4702-8CD8-E7BFFD9C01AE}"/>
    <pc:docChg chg="undo custSel addSld delSld modSld modSection">
      <pc:chgData name="TANAKANUNES Gabriel" userId="af693156-ef0a-4a73-bb6c-80f7b8050836" providerId="ADAL" clId="{E9A356C5-93D1-4702-8CD8-E7BFFD9C01AE}" dt="2021-01-29T10:18:38.751" v="596" actId="20577"/>
      <pc:docMkLst>
        <pc:docMk/>
      </pc:docMkLst>
      <pc:sldChg chg="modSp mod">
        <pc:chgData name="TANAKANUNES Gabriel" userId="af693156-ef0a-4a73-bb6c-80f7b8050836" providerId="ADAL" clId="{E9A356C5-93D1-4702-8CD8-E7BFFD9C01AE}" dt="2021-01-29T10:18:38.751" v="596" actId="20577"/>
        <pc:sldMkLst>
          <pc:docMk/>
          <pc:sldMk cId="762514763" sldId="266"/>
        </pc:sldMkLst>
        <pc:graphicFrameChg chg="modGraphic">
          <ac:chgData name="TANAKANUNES Gabriel" userId="af693156-ef0a-4a73-bb6c-80f7b8050836" providerId="ADAL" clId="{E9A356C5-93D1-4702-8CD8-E7BFFD9C01AE}" dt="2021-01-29T10:18:38.751" v="596" actId="20577"/>
          <ac:graphicFrameMkLst>
            <pc:docMk/>
            <pc:sldMk cId="762514763" sldId="266"/>
            <ac:graphicFrameMk id="6" creationId="{637DA5B9-E951-4D1A-B172-4922684366FC}"/>
          </ac:graphicFrameMkLst>
        </pc:graphicFrameChg>
      </pc:sldChg>
      <pc:sldChg chg="addSp delSp modSp mod">
        <pc:chgData name="TANAKANUNES Gabriel" userId="af693156-ef0a-4a73-bb6c-80f7b8050836" providerId="ADAL" clId="{E9A356C5-93D1-4702-8CD8-E7BFFD9C01AE}" dt="2021-01-29T10:17:17.527" v="592" actId="1076"/>
        <pc:sldMkLst>
          <pc:docMk/>
          <pc:sldMk cId="1073119889" sldId="282"/>
        </pc:sldMkLst>
        <pc:spChg chg="add mod">
          <ac:chgData name="TANAKANUNES Gabriel" userId="af693156-ef0a-4a73-bb6c-80f7b8050836" providerId="ADAL" clId="{E9A356C5-93D1-4702-8CD8-E7BFFD9C01AE}" dt="2021-01-29T10:17:17.527" v="592" actId="1076"/>
          <ac:spMkLst>
            <pc:docMk/>
            <pc:sldMk cId="1073119889" sldId="282"/>
            <ac:spMk id="13" creationId="{92E39E8E-05B9-4868-B703-8A23644EE6CF}"/>
          </ac:spMkLst>
        </pc:spChg>
        <pc:spChg chg="del">
          <ac:chgData name="TANAKANUNES Gabriel" userId="af693156-ef0a-4a73-bb6c-80f7b8050836" providerId="ADAL" clId="{E9A356C5-93D1-4702-8CD8-E7BFFD9C01AE}" dt="2021-01-29T10:16:19.539" v="580" actId="478"/>
          <ac:spMkLst>
            <pc:docMk/>
            <pc:sldMk cId="1073119889" sldId="282"/>
            <ac:spMk id="14" creationId="{7027C9A3-9D39-466B-8C25-E8EEB5EA7215}"/>
          </ac:spMkLst>
        </pc:spChg>
        <pc:picChg chg="del">
          <ac:chgData name="TANAKANUNES Gabriel" userId="af693156-ef0a-4a73-bb6c-80f7b8050836" providerId="ADAL" clId="{E9A356C5-93D1-4702-8CD8-E7BFFD9C01AE}" dt="2021-01-29T10:16:17.846" v="579" actId="478"/>
          <ac:picMkLst>
            <pc:docMk/>
            <pc:sldMk cId="1073119889" sldId="282"/>
            <ac:picMk id="4" creationId="{DAF4C861-65CE-41E1-B246-7D1237F2E3AC}"/>
          </ac:picMkLst>
        </pc:picChg>
        <pc:picChg chg="add mod">
          <ac:chgData name="TANAKANUNES Gabriel" userId="af693156-ef0a-4a73-bb6c-80f7b8050836" providerId="ADAL" clId="{E9A356C5-93D1-4702-8CD8-E7BFFD9C01AE}" dt="2021-01-29T10:16:29.602" v="586" actId="1076"/>
          <ac:picMkLst>
            <pc:docMk/>
            <pc:sldMk cId="1073119889" sldId="282"/>
            <ac:picMk id="6" creationId="{CEA2A9C7-10E5-450A-A1F3-84F0DB3228F7}"/>
          </ac:picMkLst>
        </pc:picChg>
      </pc:sldChg>
      <pc:sldChg chg="del">
        <pc:chgData name="TANAKANUNES Gabriel" userId="af693156-ef0a-4a73-bb6c-80f7b8050836" providerId="ADAL" clId="{E9A356C5-93D1-4702-8CD8-E7BFFD9C01AE}" dt="2021-01-27T18:08:13.071" v="0" actId="47"/>
        <pc:sldMkLst>
          <pc:docMk/>
          <pc:sldMk cId="410957985" sldId="293"/>
        </pc:sldMkLst>
      </pc:sldChg>
      <pc:sldChg chg="del">
        <pc:chgData name="TANAKANUNES Gabriel" userId="af693156-ef0a-4a73-bb6c-80f7b8050836" providerId="ADAL" clId="{E9A356C5-93D1-4702-8CD8-E7BFFD9C01AE}" dt="2021-01-27T18:08:13.071" v="0" actId="47"/>
        <pc:sldMkLst>
          <pc:docMk/>
          <pc:sldMk cId="327016952" sldId="361"/>
        </pc:sldMkLst>
      </pc:sldChg>
      <pc:sldChg chg="addSp delSp modSp add mod">
        <pc:chgData name="TANAKANUNES Gabriel" userId="af693156-ef0a-4a73-bb6c-80f7b8050836" providerId="ADAL" clId="{E9A356C5-93D1-4702-8CD8-E7BFFD9C01AE}" dt="2021-01-29T10:16:01.408" v="578" actId="1076"/>
        <pc:sldMkLst>
          <pc:docMk/>
          <pc:sldMk cId="1387876008" sldId="361"/>
        </pc:sldMkLst>
        <pc:spChg chg="mod">
          <ac:chgData name="TANAKANUNES Gabriel" userId="af693156-ef0a-4a73-bb6c-80f7b8050836" providerId="ADAL" clId="{E9A356C5-93D1-4702-8CD8-E7BFFD9C01AE}" dt="2021-01-29T09:58:11.359" v="270" actId="1076"/>
          <ac:spMkLst>
            <pc:docMk/>
            <pc:sldMk cId="1387876008" sldId="361"/>
            <ac:spMk id="3" creationId="{8340D8DB-BE92-6046-BE8C-411C16BEC000}"/>
          </ac:spMkLst>
        </pc:spChg>
        <pc:spChg chg="mod">
          <ac:chgData name="TANAKANUNES Gabriel" userId="af693156-ef0a-4a73-bb6c-80f7b8050836" providerId="ADAL" clId="{E9A356C5-93D1-4702-8CD8-E7BFFD9C01AE}" dt="2021-01-29T09:44:46.571" v="57" actId="20577"/>
          <ac:spMkLst>
            <pc:docMk/>
            <pc:sldMk cId="1387876008" sldId="361"/>
            <ac:spMk id="6" creationId="{BE2B5E63-C176-4855-A244-F58A4BE900C7}"/>
          </ac:spMkLst>
        </pc:spChg>
        <pc:spChg chg="mod">
          <ac:chgData name="TANAKANUNES Gabriel" userId="af693156-ef0a-4a73-bb6c-80f7b8050836" providerId="ADAL" clId="{E9A356C5-93D1-4702-8CD8-E7BFFD9C01AE}" dt="2021-01-29T10:14:31.246" v="577" actId="20577"/>
          <ac:spMkLst>
            <pc:docMk/>
            <pc:sldMk cId="1387876008" sldId="361"/>
            <ac:spMk id="7" creationId="{B0D3E494-382F-4E0D-A779-A463927E90CA}"/>
          </ac:spMkLst>
        </pc:spChg>
        <pc:spChg chg="del">
          <ac:chgData name="TANAKANUNES Gabriel" userId="af693156-ef0a-4a73-bb6c-80f7b8050836" providerId="ADAL" clId="{E9A356C5-93D1-4702-8CD8-E7BFFD9C01AE}" dt="2021-01-29T09:50:09.513" v="63" actId="478"/>
          <ac:spMkLst>
            <pc:docMk/>
            <pc:sldMk cId="1387876008" sldId="361"/>
            <ac:spMk id="13" creationId="{C7B4BDBE-FD51-490A-B76F-19D47A1DCCA5}"/>
          </ac:spMkLst>
        </pc:spChg>
        <pc:spChg chg="del mod">
          <ac:chgData name="TANAKANUNES Gabriel" userId="af693156-ef0a-4a73-bb6c-80f7b8050836" providerId="ADAL" clId="{E9A356C5-93D1-4702-8CD8-E7BFFD9C01AE}" dt="2021-01-29T10:01:36.668" v="273" actId="478"/>
          <ac:spMkLst>
            <pc:docMk/>
            <pc:sldMk cId="1387876008" sldId="361"/>
            <ac:spMk id="18" creationId="{AE299902-5A24-41AA-A5CA-0EE2F6A76976}"/>
          </ac:spMkLst>
        </pc:spChg>
        <pc:spChg chg="del">
          <ac:chgData name="TANAKANUNES Gabriel" userId="af693156-ef0a-4a73-bb6c-80f7b8050836" providerId="ADAL" clId="{E9A356C5-93D1-4702-8CD8-E7BFFD9C01AE}" dt="2021-01-29T09:58:09.278" v="268" actId="478"/>
          <ac:spMkLst>
            <pc:docMk/>
            <pc:sldMk cId="1387876008" sldId="361"/>
            <ac:spMk id="19" creationId="{86B88178-26D2-4969-820C-E3994CC118EC}"/>
          </ac:spMkLst>
        </pc:spChg>
        <pc:spChg chg="del">
          <ac:chgData name="TANAKANUNES Gabriel" userId="af693156-ef0a-4a73-bb6c-80f7b8050836" providerId="ADAL" clId="{E9A356C5-93D1-4702-8CD8-E7BFFD9C01AE}" dt="2021-01-29T09:58:37.246" v="272" actId="478"/>
          <ac:spMkLst>
            <pc:docMk/>
            <pc:sldMk cId="1387876008" sldId="361"/>
            <ac:spMk id="20" creationId="{26D9E099-8C2C-437E-9165-E1F960D71ABD}"/>
          </ac:spMkLst>
        </pc:spChg>
        <pc:spChg chg="add mod">
          <ac:chgData name="TANAKANUNES Gabriel" userId="af693156-ef0a-4a73-bb6c-80f7b8050836" providerId="ADAL" clId="{E9A356C5-93D1-4702-8CD8-E7BFFD9C01AE}" dt="2021-01-29T10:04:46.067" v="294" actId="1076"/>
          <ac:spMkLst>
            <pc:docMk/>
            <pc:sldMk cId="1387876008" sldId="361"/>
            <ac:spMk id="21" creationId="{193DFBA0-BBBD-4AD0-9BE4-528A450DBE89}"/>
          </ac:spMkLst>
        </pc:spChg>
        <pc:spChg chg="add mod">
          <ac:chgData name="TANAKANUNES Gabriel" userId="af693156-ef0a-4a73-bb6c-80f7b8050836" providerId="ADAL" clId="{E9A356C5-93D1-4702-8CD8-E7BFFD9C01AE}" dt="2021-01-29T10:04:41.958" v="293" actId="1076"/>
          <ac:spMkLst>
            <pc:docMk/>
            <pc:sldMk cId="1387876008" sldId="361"/>
            <ac:spMk id="22" creationId="{B32C8475-FBBA-4FFF-8BFD-2486BC28E995}"/>
          </ac:spMkLst>
        </pc:spChg>
        <pc:spChg chg="add mod">
          <ac:chgData name="TANAKANUNES Gabriel" userId="af693156-ef0a-4a73-bb6c-80f7b8050836" providerId="ADAL" clId="{E9A356C5-93D1-4702-8CD8-E7BFFD9C01AE}" dt="2021-01-29T10:04:38.409" v="292" actId="1076"/>
          <ac:spMkLst>
            <pc:docMk/>
            <pc:sldMk cId="1387876008" sldId="361"/>
            <ac:spMk id="23" creationId="{48768B57-5CF6-4EEB-8E82-8A6B4EB8C35C}"/>
          </ac:spMkLst>
        </pc:spChg>
        <pc:picChg chg="del">
          <ac:chgData name="TANAKANUNES Gabriel" userId="af693156-ef0a-4a73-bb6c-80f7b8050836" providerId="ADAL" clId="{E9A356C5-93D1-4702-8CD8-E7BFFD9C01AE}" dt="2021-01-29T09:46:06.048" v="58" actId="478"/>
          <ac:picMkLst>
            <pc:docMk/>
            <pc:sldMk cId="1387876008" sldId="361"/>
            <ac:picMk id="4" creationId="{9FEB30F5-DE8D-4469-AF8B-5027902E5678}"/>
          </ac:picMkLst>
        </pc:picChg>
        <pc:picChg chg="add mod">
          <ac:chgData name="TANAKANUNES Gabriel" userId="af693156-ef0a-4a73-bb6c-80f7b8050836" providerId="ADAL" clId="{E9A356C5-93D1-4702-8CD8-E7BFFD9C01AE}" dt="2021-01-29T10:16:01.408" v="578" actId="1076"/>
          <ac:picMkLst>
            <pc:docMk/>
            <pc:sldMk cId="1387876008" sldId="361"/>
            <ac:picMk id="10" creationId="{961EFF10-18EF-4F3C-85D2-675D203E63D8}"/>
          </ac:picMkLst>
        </pc:picChg>
        <pc:picChg chg="add mod">
          <ac:chgData name="TANAKANUNES Gabriel" userId="af693156-ef0a-4a73-bb6c-80f7b8050836" providerId="ADAL" clId="{E9A356C5-93D1-4702-8CD8-E7BFFD9C01AE}" dt="2021-01-29T10:16:01.408" v="578" actId="1076"/>
          <ac:picMkLst>
            <pc:docMk/>
            <pc:sldMk cId="1387876008" sldId="361"/>
            <ac:picMk id="14" creationId="{4472A7DF-C5C7-454F-AA66-80A6C784173A}"/>
          </ac:picMkLst>
        </pc:picChg>
        <pc:picChg chg="del">
          <ac:chgData name="TANAKANUNES Gabriel" userId="af693156-ef0a-4a73-bb6c-80f7b8050836" providerId="ADAL" clId="{E9A356C5-93D1-4702-8CD8-E7BFFD9C01AE}" dt="2021-01-29T09:46:07.237" v="59" actId="478"/>
          <ac:picMkLst>
            <pc:docMk/>
            <pc:sldMk cId="1387876008" sldId="361"/>
            <ac:picMk id="17" creationId="{3CCCD7AD-3F30-4D67-BA07-8E0992BA081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2E14765-C6A0-6946-9531-2DB999950C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4E8C9D-3FD3-7648-BF65-028D7C5A5EB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6388B-1C86-ED4E-AF7D-E6D54EFBC830}" type="datetimeFigureOut">
              <a:rPr lang="en-US" smtClean="0"/>
              <a:t>1/29/2021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D9B593-F95F-9A4D-9954-10698D1B92B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EBFCB1-BC00-8441-95BA-D7F73769F3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5F0EA-199E-9444-8401-A922057F8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62415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59521E-1A11-CA4D-967D-8D9244BC70EB}" type="datetimeFigureOut">
              <a:rPr lang="en-US" smtClean="0"/>
              <a:t>1/29/2021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5857B-6BAE-944B-AAB1-ECC8570D1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13143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ou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FD06C295-2447-214E-BBB2-CAF9AE38C1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A04C6FF3-D072-4600-B947-1073787D9D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4800" y="3078863"/>
            <a:ext cx="3657600" cy="127158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7" name="Text Placeholder 36">
            <a:extLst>
              <a:ext uri="{FF2B5EF4-FFF2-40B4-BE49-F238E27FC236}">
                <a16:creationId xmlns:a16="http://schemas.microsoft.com/office/drawing/2014/main" id="{79A36AE3-3962-4328-B7E7-2CEB8935E87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24640" y="4349320"/>
            <a:ext cx="3655977" cy="310896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6F32CE76-2E70-EE45-85E9-59516ED411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40664" y="1812918"/>
            <a:ext cx="3941736" cy="65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2530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Break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24F2AF89-5A43-E046-9CEF-D6E00063F8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51593" y="6131290"/>
            <a:ext cx="1130809" cy="350392"/>
          </a:xfrm>
          <a:prstGeom prst="rect">
            <a:avLst/>
          </a:prstGeom>
        </p:spPr>
      </p:pic>
      <p:sp>
        <p:nvSpPr>
          <p:cNvPr id="11" name="Text Placeholder 36">
            <a:extLst>
              <a:ext uri="{FF2B5EF4-FFF2-40B4-BE49-F238E27FC236}">
                <a16:creationId xmlns:a16="http://schemas.microsoft.com/office/drawing/2014/main" id="{43FEF6D0-CE47-4C9F-BBA5-F04B2BE23F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9788" y="5075428"/>
            <a:ext cx="4510830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523F2E-20A4-4513-A796-B378F427C0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69667" y="3707691"/>
            <a:ext cx="4512734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8BB2F5B-297B-429E-BB30-056626391C25}"/>
              </a:ext>
            </a:extLst>
          </p:cNvPr>
          <p:cNvSpPr/>
          <p:nvPr userDrawn="1"/>
        </p:nvSpPr>
        <p:spPr>
          <a:xfrm>
            <a:off x="0" y="-74427"/>
            <a:ext cx="4512734" cy="6932427"/>
          </a:xfrm>
          <a:custGeom>
            <a:avLst/>
            <a:gdLst>
              <a:gd name="connsiteX0" fmla="*/ 1718734 w 4512734"/>
              <a:gd name="connsiteY0" fmla="*/ 8467 h 6824133"/>
              <a:gd name="connsiteX1" fmla="*/ 4512734 w 4512734"/>
              <a:gd name="connsiteY1" fmla="*/ 6824133 h 6824133"/>
              <a:gd name="connsiteX2" fmla="*/ 0 w 4512734"/>
              <a:gd name="connsiteY2" fmla="*/ 6824133 h 6824133"/>
              <a:gd name="connsiteX3" fmla="*/ 0 w 4512734"/>
              <a:gd name="connsiteY3" fmla="*/ 0 h 6824133"/>
              <a:gd name="connsiteX4" fmla="*/ 1718734 w 4512734"/>
              <a:gd name="connsiteY4" fmla="*/ 8467 h 682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2734" h="6824133">
                <a:moveTo>
                  <a:pt x="1718734" y="8467"/>
                </a:moveTo>
                <a:lnTo>
                  <a:pt x="4512734" y="6824133"/>
                </a:lnTo>
                <a:lnTo>
                  <a:pt x="0" y="6824133"/>
                </a:lnTo>
                <a:lnTo>
                  <a:pt x="0" y="0"/>
                </a:lnTo>
                <a:lnTo>
                  <a:pt x="1718734" y="8467"/>
                </a:lnTo>
                <a:close/>
              </a:path>
            </a:pathLst>
          </a:custGeom>
          <a:gradFill>
            <a:gsLst>
              <a:gs pos="0">
                <a:srgbClr val="A5CF67"/>
              </a:gs>
              <a:gs pos="99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E5DC9332-1E0E-1047-89D7-8BC23816E9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52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9494F05-31C1-634D-9E5D-BB36E930B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8867774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37E1C0B-25CE-49AB-9945-14AC3E602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2237" b="37123"/>
          <a:stretch/>
        </p:blipFill>
        <p:spPr>
          <a:xfrm>
            <a:off x="8807116" y="0"/>
            <a:ext cx="3384884" cy="43121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7DE9540-572B-49EB-BBE1-8F5ABA880A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216CBA1-BEA5-4928-B940-38E632C00C6F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599" y="1663200"/>
            <a:ext cx="8867775" cy="42156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9EABB287-94B0-5648-BECC-7A0A150916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429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9494F05-31C1-634D-9E5D-BB36E930B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4018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9210AAC-8FF8-46F0-A01F-0BD24111C3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524000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en-US" sz="1600" b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800" smtClean="0">
                <a:solidFill>
                  <a:schemeClr val="lt1"/>
                </a:solidFill>
              </a:defRPr>
            </a:lvl2pPr>
            <a:lvl3pPr>
              <a:defRPr lang="en-US" sz="180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en-US">
                <a:solidFill>
                  <a:schemeClr val="lt1"/>
                </a:solidFill>
              </a:defRPr>
            </a:lvl5pPr>
          </a:lstStyle>
          <a:p>
            <a:pPr marL="0" lvl="0" algn="ctr"/>
            <a:r>
              <a:rPr lang="en-GB" noProof="0" dirty="0"/>
              <a:t>##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F49B1255-E616-42CA-9A44-9B8D3D3EFE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2435717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0236DF5E-02FB-4D0D-B154-96FBE01314E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5170869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GB" noProof="0" dirty="0"/>
              <a:t>##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5E386D22-AEA2-4022-826F-AC213839AC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4259151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85A245C2-2791-408B-AB20-FBD474E705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3347434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60286D20-16B3-4C48-B086-37FAD17EAB8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48400" y="1524000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US" dirty="0"/>
              <a:t>##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1965CC1-CBF3-4456-B704-4C8BEF2E97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8400" y="2435717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8D1A46BB-CD37-4782-8D2C-2AF2ED290C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48400" y="5170869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GB" noProof="0" dirty="0"/>
              <a:t>##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3808691-F177-4AF9-A74A-E9C0154D68C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48400" y="4259151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D8B702E8-22A7-450D-B7D9-546DEE0B4D6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48400" y="3347434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26" name="Text Placeholder 27">
            <a:extLst>
              <a:ext uri="{FF2B5EF4-FFF2-40B4-BE49-F238E27FC236}">
                <a16:creationId xmlns:a16="http://schemas.microsoft.com/office/drawing/2014/main" id="{D30610FB-2D5B-4047-90F6-6F14FC1525B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00174" y="1574966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3AA40F9A-BFAC-4100-AEFA-B64A4C0E8C0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00174" y="1912825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 baseline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7F2224A7-03BE-4251-B0FB-BE7B3E9D3D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400174" y="2514352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Title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92FEDE8A-0582-4ABC-B3D1-9BA3C1D54A1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00174" y="2852211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0" name="Text Placeholder 27">
            <a:extLst>
              <a:ext uri="{FF2B5EF4-FFF2-40B4-BE49-F238E27FC236}">
                <a16:creationId xmlns:a16="http://schemas.microsoft.com/office/drawing/2014/main" id="{B0678AC4-5964-4B76-A4B7-C2497933DE1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400174" y="342496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31" name="Text Placeholder 27">
            <a:extLst>
              <a:ext uri="{FF2B5EF4-FFF2-40B4-BE49-F238E27FC236}">
                <a16:creationId xmlns:a16="http://schemas.microsoft.com/office/drawing/2014/main" id="{79497123-1128-4478-8F9E-5E31BD54A1F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00174" y="376282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2" name="Text Placeholder 27">
            <a:extLst>
              <a:ext uri="{FF2B5EF4-FFF2-40B4-BE49-F238E27FC236}">
                <a16:creationId xmlns:a16="http://schemas.microsoft.com/office/drawing/2014/main" id="{67DF4FAC-E9AA-4F7C-B482-178AEF72E41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400174" y="4312435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Title</a:t>
            </a:r>
          </a:p>
        </p:txBody>
      </p:sp>
      <p:sp>
        <p:nvSpPr>
          <p:cNvPr id="33" name="Text Placeholder 27">
            <a:extLst>
              <a:ext uri="{FF2B5EF4-FFF2-40B4-BE49-F238E27FC236}">
                <a16:creationId xmlns:a16="http://schemas.microsoft.com/office/drawing/2014/main" id="{9A20ACD0-DC10-4ED1-B7E0-60C6B8F450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00174" y="4650294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3D3C5426-2C85-4C2E-B0BD-4220616FCC8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400174" y="525307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35" name="Text Placeholder 27">
            <a:extLst>
              <a:ext uri="{FF2B5EF4-FFF2-40B4-BE49-F238E27FC236}">
                <a16:creationId xmlns:a16="http://schemas.microsoft.com/office/drawing/2014/main" id="{998919EA-561D-4991-856B-C98AFCB1945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00174" y="559093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6" name="Text Placeholder 27">
            <a:extLst>
              <a:ext uri="{FF2B5EF4-FFF2-40B4-BE49-F238E27FC236}">
                <a16:creationId xmlns:a16="http://schemas.microsoft.com/office/drawing/2014/main" id="{62424A79-48BA-4858-AF15-7372F7F1054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38975" y="1574966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7" name="Text Placeholder 27">
            <a:extLst>
              <a:ext uri="{FF2B5EF4-FFF2-40B4-BE49-F238E27FC236}">
                <a16:creationId xmlns:a16="http://schemas.microsoft.com/office/drawing/2014/main" id="{1D447F5B-80EA-497D-AA1D-DD3C6BB5390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038975" y="1912825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8" name="Text Placeholder 27">
            <a:extLst>
              <a:ext uri="{FF2B5EF4-FFF2-40B4-BE49-F238E27FC236}">
                <a16:creationId xmlns:a16="http://schemas.microsoft.com/office/drawing/2014/main" id="{1C7AC752-B563-43F1-B875-7216E9902D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38975" y="2514352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Title</a:t>
            </a:r>
          </a:p>
        </p:txBody>
      </p:sp>
      <p:sp>
        <p:nvSpPr>
          <p:cNvPr id="39" name="Text Placeholder 27">
            <a:extLst>
              <a:ext uri="{FF2B5EF4-FFF2-40B4-BE49-F238E27FC236}">
                <a16:creationId xmlns:a16="http://schemas.microsoft.com/office/drawing/2014/main" id="{A5E8293D-BB96-4E02-A5C6-F70D35C1FDF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038975" y="2852211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40" name="Text Placeholder 27">
            <a:extLst>
              <a:ext uri="{FF2B5EF4-FFF2-40B4-BE49-F238E27FC236}">
                <a16:creationId xmlns:a16="http://schemas.microsoft.com/office/drawing/2014/main" id="{8438E67E-BBB0-4E73-8AA8-1AB3943C490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38975" y="342496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Title</a:t>
            </a:r>
          </a:p>
        </p:txBody>
      </p:sp>
      <p:sp>
        <p:nvSpPr>
          <p:cNvPr id="41" name="Text Placeholder 27">
            <a:extLst>
              <a:ext uri="{FF2B5EF4-FFF2-40B4-BE49-F238E27FC236}">
                <a16:creationId xmlns:a16="http://schemas.microsoft.com/office/drawing/2014/main" id="{18983759-EA5A-44E5-B519-BF9184F844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038975" y="376282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42" name="Text Placeholder 27">
            <a:extLst>
              <a:ext uri="{FF2B5EF4-FFF2-40B4-BE49-F238E27FC236}">
                <a16:creationId xmlns:a16="http://schemas.microsoft.com/office/drawing/2014/main" id="{B03717EB-1B0E-4D72-814C-16B2135DE99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38975" y="4312435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Title</a:t>
            </a:r>
          </a:p>
        </p:txBody>
      </p:sp>
      <p:sp>
        <p:nvSpPr>
          <p:cNvPr id="43" name="Text Placeholder 27">
            <a:extLst>
              <a:ext uri="{FF2B5EF4-FFF2-40B4-BE49-F238E27FC236}">
                <a16:creationId xmlns:a16="http://schemas.microsoft.com/office/drawing/2014/main" id="{C0EA8A55-A193-4401-832A-FCDC1B4649F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38975" y="4650294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44" name="Text Placeholder 27">
            <a:extLst>
              <a:ext uri="{FF2B5EF4-FFF2-40B4-BE49-F238E27FC236}">
                <a16:creationId xmlns:a16="http://schemas.microsoft.com/office/drawing/2014/main" id="{18967966-2CC7-49EC-856A-6A95F25DE04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038975" y="525307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45" name="Text Placeholder 27">
            <a:extLst>
              <a:ext uri="{FF2B5EF4-FFF2-40B4-BE49-F238E27FC236}">
                <a16:creationId xmlns:a16="http://schemas.microsoft.com/office/drawing/2014/main" id="{94563EDB-19D3-4C6D-B26E-6D7BE8AC5F0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038975" y="559093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F2286CEB-5B18-4C2E-9F66-09CDC3D49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pic>
        <p:nvPicPr>
          <p:cNvPr id="47" name="Picture 46" descr="A close up of a sign&#10;&#10;Description automatically generated">
            <a:extLst>
              <a:ext uri="{FF2B5EF4-FFF2-40B4-BE49-F238E27FC236}">
                <a16:creationId xmlns:a16="http://schemas.microsoft.com/office/drawing/2014/main" id="{6A6D644E-4E5F-4745-8CA0-DF5718EA86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8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3">
    <p:bg>
      <p:bgPr>
        <a:gradFill>
          <a:gsLst>
            <a:gs pos="0">
              <a:srgbClr val="0F5F7E"/>
            </a:gs>
            <a:gs pos="100000">
              <a:srgbClr val="008CB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>
            <a:extLst>
              <a:ext uri="{FF2B5EF4-FFF2-40B4-BE49-F238E27FC236}">
                <a16:creationId xmlns:a16="http://schemas.microsoft.com/office/drawing/2014/main" id="{646F9CB1-E938-4F8E-89F1-960957E6A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4018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lang="en-US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Click to add title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73658727-198C-421F-BB93-91D517DA702F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09600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Click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22B44EA8-E4B7-42DC-8510-EDBDE8B42A26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2852471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7ECBA1A4-D8C8-4096-B94C-E98FFD85186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095342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Click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184D3AA-7F1B-4107-BD86-35E3AEA555B1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7338213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Click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F9E9A31C-410C-4369-93D4-CF4516E8070E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581082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Click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BD2E438-99F4-4AC6-86B3-E574835ED04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09600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17652F50-460B-427E-8D76-62B5DDB01FD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852471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265FA49-5189-44D6-8CEC-666A44261D3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094732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C0B04945-45F5-43A9-86BB-C6A92BA86FD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338214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866B3C3F-BD02-45AE-AA14-AABD86125D3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9579864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0614B08-9297-E14D-9B1D-38F89A062E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49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1663200"/>
            <a:ext cx="10972800" cy="42156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A382B5F4-216A-F249-AF76-4C582870D0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35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76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 with Section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277EB4C-F4AE-6647-B38B-55514C8AE01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139738"/>
            <a:ext cx="4549453" cy="410233"/>
          </a:xfrm>
          <a:prstGeom prst="rect">
            <a:avLst/>
          </a:prstGeom>
        </p:spPr>
        <p:txBody>
          <a:bodyPr lIns="0" rIns="0" anchor="t"/>
          <a:lstStyle>
            <a:lvl1pPr marL="0" indent="0">
              <a:buFontTx/>
              <a:buNone/>
              <a:defRPr sz="11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section 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1663200"/>
            <a:ext cx="10972800" cy="42264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Click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D201DC-C729-A54B-B0EA-CFC4139B3E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39738"/>
            <a:ext cx="503583" cy="173918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B78D1337-1825-FD41-8F23-CE5DD1EF39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616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  <p15:guide id="5" orient="horz" pos="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/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DB67C4-9F11-4557-B2AD-F94C07FA5D81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226629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2CCFAE-5843-4CB1-AF0A-26B66166EC6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0" y="1524002"/>
            <a:ext cx="5356225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EA104E86-878D-45D4-9F55-5F008496538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26629" y="1524002"/>
            <a:ext cx="5356225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AFBD821E-BAEE-AC40-BFA3-F02402C20D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3080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2108778"/>
            <a:ext cx="3481523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DB67C4-9F11-4557-B2AD-F94C07FA5D81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00205" y="2108778"/>
            <a:ext cx="3482195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A74F2D-ECDC-476F-AB80-DC034B43E4D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4354903" y="2108778"/>
            <a:ext cx="3482195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7000B0D-FAC8-4A63-8815-AEF50D90AFB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1" y="1524002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D90BB7C2-68DF-4C5F-B8A5-D69D0EAFC75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354568" y="1524002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F9DFEF2A-58FC-4BAD-AF5F-5732E27B844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100879" y="1524002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AE330697-08E1-9B46-9471-5D51EFF5A3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76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BB7819F-0E8B-415E-B16D-70EBC1B2C7B8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3390889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13E898B9-6567-4C9A-8485-2C3359124988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6172178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40628B41-06E7-428D-B2D9-1BA1187BFCD7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8953467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BDFC3D2-6414-4834-A08A-B7D0F0F01CD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1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B52BFCC6-AC9F-4E93-81A0-3ED3AB3E20E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0889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FD7484E-340B-4F81-B86A-62C5E95E4CF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172177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E800CF2-BFB7-4B5F-BDD1-FE16496672D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953465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3610FA16-A46C-D143-A6D3-E1F8100495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34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 +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DAF3CC-521A-446F-99A7-04C464EB0BE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226175" y="1524001"/>
            <a:ext cx="5356225" cy="4350671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A27E7F5-8958-44D4-AD43-19F01C809FE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1" y="1524002"/>
            <a:ext cx="5355770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226F7602-6303-634D-94B6-F1588F4D62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23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C66C643-40F3-483E-8046-AFCC63C2DE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974"/>
            <a:ext cx="12192000" cy="6852052"/>
          </a:xfrm>
          <a:prstGeom prst="rect">
            <a:avLst/>
          </a:prstGeom>
        </p:spPr>
      </p:pic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8F2B69CC-26B8-4B8E-BBDE-7AFA698148B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" y="0"/>
            <a:ext cx="5169289" cy="6858000"/>
          </a:xfrm>
          <a:custGeom>
            <a:avLst/>
            <a:gdLst>
              <a:gd name="connsiteX0" fmla="*/ 0 w 5169289"/>
              <a:gd name="connsiteY0" fmla="*/ 0 h 6858000"/>
              <a:gd name="connsiteX1" fmla="*/ 2457881 w 5169289"/>
              <a:gd name="connsiteY1" fmla="*/ 0 h 6858000"/>
              <a:gd name="connsiteX2" fmla="*/ 5169289 w 5169289"/>
              <a:gd name="connsiteY2" fmla="*/ 6858000 h 6858000"/>
              <a:gd name="connsiteX3" fmla="*/ 2133271 w 5169289"/>
              <a:gd name="connsiteY3" fmla="*/ 6858000 h 6858000"/>
              <a:gd name="connsiteX4" fmla="*/ 0 w 5169289"/>
              <a:gd name="connsiteY4" fmla="*/ 51774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9289" h="6858000">
                <a:moveTo>
                  <a:pt x="0" y="0"/>
                </a:moveTo>
                <a:lnTo>
                  <a:pt x="2457881" y="0"/>
                </a:lnTo>
                <a:lnTo>
                  <a:pt x="5169289" y="6858000"/>
                </a:lnTo>
                <a:lnTo>
                  <a:pt x="2133271" y="6858000"/>
                </a:lnTo>
                <a:lnTo>
                  <a:pt x="0" y="51774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625E8838-ACD5-474B-90EC-26C2E54E84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4800" y="3078863"/>
            <a:ext cx="3657600" cy="127158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9" name="Text Placeholder 36">
            <a:extLst>
              <a:ext uri="{FF2B5EF4-FFF2-40B4-BE49-F238E27FC236}">
                <a16:creationId xmlns:a16="http://schemas.microsoft.com/office/drawing/2014/main" id="{7FA01587-6051-0946-99CB-CA48355C1A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24640" y="4349320"/>
            <a:ext cx="3655977" cy="310896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7" name="Graphic 7">
            <a:extLst>
              <a:ext uri="{FF2B5EF4-FFF2-40B4-BE49-F238E27FC236}">
                <a16:creationId xmlns:a16="http://schemas.microsoft.com/office/drawing/2014/main" id="{F2F34853-1E04-4CBC-9618-6C1E67B88C9C}"/>
              </a:ext>
            </a:extLst>
          </p:cNvPr>
          <p:cNvSpPr/>
          <p:nvPr userDrawn="1"/>
        </p:nvSpPr>
        <p:spPr>
          <a:xfrm>
            <a:off x="0" y="3386708"/>
            <a:ext cx="7580609" cy="3471292"/>
          </a:xfrm>
          <a:custGeom>
            <a:avLst/>
            <a:gdLst>
              <a:gd name="connsiteX0" fmla="*/ 0 w 7580609"/>
              <a:gd name="connsiteY0" fmla="*/ 2989421 h 3471292"/>
              <a:gd name="connsiteX1" fmla="*/ 0 w 7580609"/>
              <a:gd name="connsiteY1" fmla="*/ 3476699 h 3471292"/>
              <a:gd name="connsiteX2" fmla="*/ 4752210 w 7580609"/>
              <a:gd name="connsiteY2" fmla="*/ 3476699 h 3471292"/>
              <a:gd name="connsiteX3" fmla="*/ 7587963 w 7580609"/>
              <a:gd name="connsiteY3" fmla="*/ 0 h 347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0609" h="3471292">
                <a:moveTo>
                  <a:pt x="0" y="2989421"/>
                </a:moveTo>
                <a:lnTo>
                  <a:pt x="0" y="3476699"/>
                </a:lnTo>
                <a:lnTo>
                  <a:pt x="4752210" y="3476699"/>
                </a:lnTo>
                <a:lnTo>
                  <a:pt x="758796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87000"/>
                </a:schemeClr>
              </a:gs>
              <a:gs pos="100000">
                <a:srgbClr val="50B39E">
                  <a:alpha val="95000"/>
                </a:srgbClr>
              </a:gs>
            </a:gsLst>
            <a:lin ang="10800000" scaled="1"/>
            <a:tileRect/>
          </a:gradFill>
          <a:ln w="108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B85E9C27-60E7-2445-9551-F6A295A7C0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40664" y="1812918"/>
            <a:ext cx="3941736" cy="65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035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226628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03049D75-CC3B-4AB5-A696-6B399CBC786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09148" y="1524001"/>
            <a:ext cx="5356225" cy="43506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insert picture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B49CF5B-EDC2-42C1-9055-6769A86CC79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26628" y="1524002"/>
            <a:ext cx="5355771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C55DF7D4-93BC-0844-8498-97E562C323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8002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bject /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4383315"/>
            <a:ext cx="3481523" cy="1495198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DB67C4-9F11-4557-B2AD-F94C07FA5D81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00205" y="4383315"/>
            <a:ext cx="3482195" cy="1495198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A74F2D-ECDC-476F-AB80-DC034B43E4D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4354903" y="4383315"/>
            <a:ext cx="3482195" cy="1495198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46B9B54-2DB3-47D6-ADDB-77D065EFB7D3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609600" y="1524001"/>
            <a:ext cx="3481523" cy="264544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/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/>
            </a:lvl3pPr>
            <a:lvl4pPr marL="914400" indent="-231775">
              <a:defRPr sz="1400"/>
            </a:lvl4pPr>
            <a:lvl5pPr marL="1146175" indent="-231775">
              <a:defRPr sz="1400"/>
            </a:lvl5pPr>
          </a:lstStyle>
          <a:p>
            <a:pPr lvl="0"/>
            <a:r>
              <a:rPr lang="en-GB" noProof="0" dirty="0"/>
              <a:t>Click to insert object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3714E44-0209-4445-913B-F0B8A5E7C923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8100205" y="1524001"/>
            <a:ext cx="3482195" cy="264544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/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/>
            </a:lvl3pPr>
            <a:lvl4pPr marL="914400" indent="-231775">
              <a:defRPr sz="1400"/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insert object</a:t>
            </a:r>
          </a:p>
          <a:p>
            <a:pPr lvl="4"/>
            <a:endParaRPr lang="en-GB" noProof="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1CAAD208-8173-4FC0-A08E-6D1F9231BA4D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4354903" y="1524001"/>
            <a:ext cx="3482195" cy="264544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/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/>
            </a:lvl3pPr>
            <a:lvl4pPr marL="914400" indent="-231775">
              <a:defRPr sz="1400"/>
            </a:lvl4pPr>
            <a:lvl5pPr marL="1146175" indent="-231775">
              <a:defRPr sz="1400"/>
            </a:lvl5pPr>
          </a:lstStyle>
          <a:p>
            <a:pPr lvl="0"/>
            <a:r>
              <a:rPr lang="en-GB" noProof="0" dirty="0"/>
              <a:t>Click to insert object</a:t>
            </a: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1385577E-5D79-0349-A2BC-BD9822E274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369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sub-title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A picture containing display&#10;&#10;Description automatically generated">
            <a:extLst>
              <a:ext uri="{FF2B5EF4-FFF2-40B4-BE49-F238E27FC236}">
                <a16:creationId xmlns:a16="http://schemas.microsoft.com/office/drawing/2014/main" id="{497C2969-F1A4-4ABF-8D92-F22FEE4472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04123" y="1541661"/>
            <a:ext cx="6783755" cy="5104776"/>
          </a:xfrm>
          <a:prstGeom prst="rect">
            <a:avLst/>
          </a:prstGeom>
        </p:spPr>
      </p:pic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6A8DF81-97F1-49A5-A2DB-E7C6F23FC12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762375" y="1938567"/>
            <a:ext cx="4667250" cy="2628900"/>
          </a:xfrm>
          <a:prstGeom prst="rect">
            <a:avLst/>
          </a:prstGeom>
        </p:spPr>
        <p:txBody>
          <a:bodyPr anchor="ctr"/>
          <a:lstStyle>
            <a:lvl1pPr algn="ctr">
              <a:defRPr sz="1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insert picture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16DCD42-2991-B244-8E01-EE3CB297431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61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/ Job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FCE888F-50D7-4413-975C-EA337A88738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0" y="1657350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4AD79F0C-D8CE-4E81-BD91-56122A96B50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86025" y="1657351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0A9C0423-46BD-49ED-B6D7-71E431170D4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86025" y="19676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5BA2893E-E9BB-488B-BF10-6CC74C52C18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86025" y="2277886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E1F867D-0103-4F12-954D-205F9265201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391750" y="1657350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38647B87-B4C9-42A9-9EA4-7AF4583ECA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68175" y="1657351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A7AD56F9-378E-430D-A02F-B42EAD8E5D9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68175" y="19676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6FF5877-CBAB-4478-986F-3573A0058A3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68175" y="2277886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ECF40B4C-982F-4AB2-935F-295BE83E259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173899" y="1657350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695DD8E1-FA95-48D0-AEE2-F57F2AFF60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050324" y="1657351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5ED88D0B-E6A4-4CE0-AC06-69810F28F15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50324" y="19676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A66B2CFF-5688-4B3D-BB74-F59BFB81719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50324" y="2277886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99CCE435-91B0-4BA8-909C-84A681A09FB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09600" y="3894318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65A091F7-3DCB-47BC-B107-BF09A8FEE4D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486025" y="38943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EDEF6A02-7F1B-4BE7-BA4D-A8210D46022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86025" y="4204587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2844D631-F40B-4199-A5E6-CB6FE8F3340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486025" y="4514854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02436CF3-00B1-4417-9B89-2E18ED979269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4391750" y="3894318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0378FBD4-DA96-4281-9CA6-A467EDED5AD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68175" y="38943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169B6F42-052F-45C1-96F2-5FE64835451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8175" y="4204587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54FEE6EF-4B51-4BDF-BA51-358BE285226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268175" y="4514854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4749ABEF-91BD-402B-8E24-9195D243C94F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8173899" y="3894318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26624725-D93D-423A-BCF2-B1A78F18CB5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050324" y="38943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65CA8432-ED07-4939-B8CC-705664AFF7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050324" y="4204587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6FC264D1-1261-4761-A3E9-B6E36AD7550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0050324" y="4514854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pic>
        <p:nvPicPr>
          <p:cNvPr id="38" name="Picture 37" descr="A close up of a sign&#10;&#10;Description automatically generated">
            <a:extLst>
              <a:ext uri="{FF2B5EF4-FFF2-40B4-BE49-F238E27FC236}">
                <a16:creationId xmlns:a16="http://schemas.microsoft.com/office/drawing/2014/main" id="{2F649E10-E05D-5D4C-ADD9-96B90E39C0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940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 /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4276448"/>
            <a:ext cx="3481523" cy="1596031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DB67C4-9F11-4557-B2AD-F94C07FA5D81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00205" y="4276448"/>
            <a:ext cx="3482195" cy="1596031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A74F2D-ECDC-476F-AB80-DC034B43E4D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4354903" y="4276448"/>
            <a:ext cx="3482195" cy="1596031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C0237C-5B3A-423F-9E49-E8750E4FBF84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F41C0DD-30CA-4397-B0C4-E430873EAE9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1" y="3691671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0C5AAB74-40A5-48A1-AF34-6DF318983D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55576" y="3691671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776FE14-EFAA-45A1-996A-3F09F63B64E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100205" y="3691671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C94EC6B6-C968-7849-A6F8-C104D8DC85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2901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54CC3FC-7ECA-453F-B21F-57BB3524A00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0" y="0"/>
            <a:ext cx="12192000" cy="58674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picture</a:t>
            </a:r>
            <a:endParaRPr lang="en-GB" noProof="0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4566F3C6-B8DE-0B43-9ECB-058AB495CA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12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bject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FE5166B-EDCB-483E-97A0-84908C4F893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45070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/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72A76D2-0A07-4012-9496-0C6FC98C1861}"/>
              </a:ext>
            </a:extLst>
          </p:cNvPr>
          <p:cNvSpPr/>
          <p:nvPr userDrawn="1"/>
        </p:nvSpPr>
        <p:spPr>
          <a:xfrm>
            <a:off x="-1" y="1"/>
            <a:ext cx="12192001" cy="6871266"/>
          </a:xfrm>
          <a:custGeom>
            <a:avLst/>
            <a:gdLst>
              <a:gd name="connsiteX0" fmla="*/ 0 w 12192001"/>
              <a:gd name="connsiteY0" fmla="*/ 0 h 6860633"/>
              <a:gd name="connsiteX1" fmla="*/ 12192001 w 12192001"/>
              <a:gd name="connsiteY1" fmla="*/ 0 h 6860633"/>
              <a:gd name="connsiteX2" fmla="*/ 12192001 w 12192001"/>
              <a:gd name="connsiteY2" fmla="*/ 6860633 h 6860633"/>
              <a:gd name="connsiteX3" fmla="*/ 0 w 12192001"/>
              <a:gd name="connsiteY3" fmla="*/ 6860633 h 6860633"/>
              <a:gd name="connsiteX4" fmla="*/ 0 w 12192001"/>
              <a:gd name="connsiteY4" fmla="*/ 0 h 6860633"/>
              <a:gd name="connsiteX0" fmla="*/ 0 w 12192001"/>
              <a:gd name="connsiteY0" fmla="*/ 0 h 6871266"/>
              <a:gd name="connsiteX1" fmla="*/ 12192001 w 12192001"/>
              <a:gd name="connsiteY1" fmla="*/ 0 h 6871266"/>
              <a:gd name="connsiteX2" fmla="*/ 12181368 w 12192001"/>
              <a:gd name="connsiteY2" fmla="*/ 6871266 h 6871266"/>
              <a:gd name="connsiteX3" fmla="*/ 0 w 12192001"/>
              <a:gd name="connsiteY3" fmla="*/ 6860633 h 6871266"/>
              <a:gd name="connsiteX4" fmla="*/ 0 w 12192001"/>
              <a:gd name="connsiteY4" fmla="*/ 0 h 687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1" h="6871266">
                <a:moveTo>
                  <a:pt x="0" y="0"/>
                </a:moveTo>
                <a:lnTo>
                  <a:pt x="12192001" y="0"/>
                </a:lnTo>
                <a:cubicBezTo>
                  <a:pt x="12188457" y="2290422"/>
                  <a:pt x="12184912" y="4580844"/>
                  <a:pt x="12181368" y="6871266"/>
                </a:cubicBezTo>
                <a:lnTo>
                  <a:pt x="0" y="686063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5000">
                <a:srgbClr val="0F5F7E"/>
              </a:gs>
              <a:gs pos="35000">
                <a:schemeClr val="accent1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BA524A99-4FA6-4820-961E-79896EC97AE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7461775" cy="6860633"/>
          </a:xfrm>
          <a:custGeom>
            <a:avLst/>
            <a:gdLst>
              <a:gd name="connsiteX0" fmla="*/ 0 w 6927273"/>
              <a:gd name="connsiteY0" fmla="*/ 0 h 6858000"/>
              <a:gd name="connsiteX1" fmla="*/ 6927273 w 6927273"/>
              <a:gd name="connsiteY1" fmla="*/ 0 h 6858000"/>
              <a:gd name="connsiteX2" fmla="*/ 6927273 w 6927273"/>
              <a:gd name="connsiteY2" fmla="*/ 6858000 h 6858000"/>
              <a:gd name="connsiteX3" fmla="*/ 0 w 6927273"/>
              <a:gd name="connsiteY3" fmla="*/ 6858000 h 6858000"/>
              <a:gd name="connsiteX4" fmla="*/ 0 w 6927273"/>
              <a:gd name="connsiteY4" fmla="*/ 0 h 6858000"/>
              <a:gd name="connsiteX0" fmla="*/ 0 w 6927273"/>
              <a:gd name="connsiteY0" fmla="*/ 0 h 6858000"/>
              <a:gd name="connsiteX1" fmla="*/ 6927273 w 6927273"/>
              <a:gd name="connsiteY1" fmla="*/ 0 h 6858000"/>
              <a:gd name="connsiteX2" fmla="*/ 4122290 w 6927273"/>
              <a:gd name="connsiteY2" fmla="*/ 6845643 h 6858000"/>
              <a:gd name="connsiteX3" fmla="*/ 0 w 6927273"/>
              <a:gd name="connsiteY3" fmla="*/ 6858000 h 6858000"/>
              <a:gd name="connsiteX4" fmla="*/ 0 w 6927273"/>
              <a:gd name="connsiteY4" fmla="*/ 0 h 6858000"/>
              <a:gd name="connsiteX0" fmla="*/ 0 w 8261397"/>
              <a:gd name="connsiteY0" fmla="*/ 0 h 6858000"/>
              <a:gd name="connsiteX1" fmla="*/ 8261397 w 8261397"/>
              <a:gd name="connsiteY1" fmla="*/ 14990 h 6858000"/>
              <a:gd name="connsiteX2" fmla="*/ 4122290 w 8261397"/>
              <a:gd name="connsiteY2" fmla="*/ 6845643 h 6858000"/>
              <a:gd name="connsiteX3" fmla="*/ 0 w 8261397"/>
              <a:gd name="connsiteY3" fmla="*/ 6858000 h 6858000"/>
              <a:gd name="connsiteX4" fmla="*/ 0 w 8261397"/>
              <a:gd name="connsiteY4" fmla="*/ 0 h 6858000"/>
              <a:gd name="connsiteX0" fmla="*/ 0 w 8261397"/>
              <a:gd name="connsiteY0" fmla="*/ 0 h 6860633"/>
              <a:gd name="connsiteX1" fmla="*/ 8261397 w 8261397"/>
              <a:gd name="connsiteY1" fmla="*/ 14990 h 6860633"/>
              <a:gd name="connsiteX2" fmla="*/ 5336493 w 8261397"/>
              <a:gd name="connsiteY2" fmla="*/ 6860633 h 6860633"/>
              <a:gd name="connsiteX3" fmla="*/ 0 w 8261397"/>
              <a:gd name="connsiteY3" fmla="*/ 6858000 h 6860633"/>
              <a:gd name="connsiteX4" fmla="*/ 0 w 8261397"/>
              <a:gd name="connsiteY4" fmla="*/ 0 h 6860633"/>
              <a:gd name="connsiteX0" fmla="*/ 0 w 8291377"/>
              <a:gd name="connsiteY0" fmla="*/ 0 h 6860633"/>
              <a:gd name="connsiteX1" fmla="*/ 8291377 w 8291377"/>
              <a:gd name="connsiteY1" fmla="*/ 0 h 6860633"/>
              <a:gd name="connsiteX2" fmla="*/ 5336493 w 8291377"/>
              <a:gd name="connsiteY2" fmla="*/ 6860633 h 6860633"/>
              <a:gd name="connsiteX3" fmla="*/ 0 w 8291377"/>
              <a:gd name="connsiteY3" fmla="*/ 6858000 h 6860633"/>
              <a:gd name="connsiteX4" fmla="*/ 0 w 8291377"/>
              <a:gd name="connsiteY4" fmla="*/ 0 h 686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1377" h="6860633">
                <a:moveTo>
                  <a:pt x="0" y="0"/>
                </a:moveTo>
                <a:lnTo>
                  <a:pt x="8291377" y="0"/>
                </a:lnTo>
                <a:lnTo>
                  <a:pt x="5336493" y="6860633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</a:t>
            </a:r>
            <a:r>
              <a:rPr lang="en-GB" noProof="0" dirty="0"/>
              <a:t>picture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0486239-718B-45BB-8FEC-96658F65BC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34514" y="2877181"/>
            <a:ext cx="3947886" cy="2313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560"/>
              </a:lnSpc>
              <a:buNone/>
              <a:defRPr sz="1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714578F8-3070-4D38-9653-6B7AD2BDD03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45976" y="2806365"/>
            <a:ext cx="415798" cy="344809"/>
          </a:xfrm>
          <a:custGeom>
            <a:avLst/>
            <a:gdLst>
              <a:gd name="T0" fmla="*/ 694 w 1167"/>
              <a:gd name="T1" fmla="*/ 1006 h 1006"/>
              <a:gd name="T2" fmla="*/ 694 w 1167"/>
              <a:gd name="T3" fmla="*/ 1006 h 1006"/>
              <a:gd name="T4" fmla="*/ 694 w 1167"/>
              <a:gd name="T5" fmla="*/ 562 h 1006"/>
              <a:gd name="T6" fmla="*/ 1043 w 1167"/>
              <a:gd name="T7" fmla="*/ 0 h 1006"/>
              <a:gd name="T8" fmla="*/ 1148 w 1167"/>
              <a:gd name="T9" fmla="*/ 191 h 1006"/>
              <a:gd name="T10" fmla="*/ 934 w 1167"/>
              <a:gd name="T11" fmla="*/ 526 h 1006"/>
              <a:gd name="T12" fmla="*/ 1167 w 1167"/>
              <a:gd name="T13" fmla="*/ 526 h 1006"/>
              <a:gd name="T14" fmla="*/ 1167 w 1167"/>
              <a:gd name="T15" fmla="*/ 1006 h 1006"/>
              <a:gd name="T16" fmla="*/ 694 w 1167"/>
              <a:gd name="T17" fmla="*/ 1006 h 1006"/>
              <a:gd name="T18" fmla="*/ 0 w 1167"/>
              <a:gd name="T19" fmla="*/ 1006 h 1006"/>
              <a:gd name="T20" fmla="*/ 0 w 1167"/>
              <a:gd name="T21" fmla="*/ 1006 h 1006"/>
              <a:gd name="T22" fmla="*/ 0 w 1167"/>
              <a:gd name="T23" fmla="*/ 562 h 1006"/>
              <a:gd name="T24" fmla="*/ 342 w 1167"/>
              <a:gd name="T25" fmla="*/ 0 h 1006"/>
              <a:gd name="T26" fmla="*/ 448 w 1167"/>
              <a:gd name="T27" fmla="*/ 191 h 1006"/>
              <a:gd name="T28" fmla="*/ 234 w 1167"/>
              <a:gd name="T29" fmla="*/ 526 h 1006"/>
              <a:gd name="T30" fmla="*/ 471 w 1167"/>
              <a:gd name="T31" fmla="*/ 526 h 1006"/>
              <a:gd name="T32" fmla="*/ 471 w 1167"/>
              <a:gd name="T33" fmla="*/ 1006 h 1006"/>
              <a:gd name="T34" fmla="*/ 0 w 1167"/>
              <a:gd name="T35" fmla="*/ 1006 h 10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67" h="1006">
                <a:moveTo>
                  <a:pt x="694" y="1006"/>
                </a:moveTo>
                <a:lnTo>
                  <a:pt x="694" y="1006"/>
                </a:lnTo>
                <a:lnTo>
                  <a:pt x="694" y="562"/>
                </a:lnTo>
                <a:cubicBezTo>
                  <a:pt x="694" y="296"/>
                  <a:pt x="770" y="115"/>
                  <a:pt x="1043" y="0"/>
                </a:cubicBezTo>
                <a:lnTo>
                  <a:pt x="1148" y="191"/>
                </a:lnTo>
                <a:cubicBezTo>
                  <a:pt x="977" y="273"/>
                  <a:pt x="934" y="361"/>
                  <a:pt x="934" y="526"/>
                </a:cubicBezTo>
                <a:lnTo>
                  <a:pt x="1167" y="526"/>
                </a:lnTo>
                <a:lnTo>
                  <a:pt x="1167" y="1006"/>
                </a:lnTo>
                <a:lnTo>
                  <a:pt x="694" y="1006"/>
                </a:lnTo>
                <a:close/>
                <a:moveTo>
                  <a:pt x="0" y="1006"/>
                </a:moveTo>
                <a:lnTo>
                  <a:pt x="0" y="1006"/>
                </a:lnTo>
                <a:lnTo>
                  <a:pt x="0" y="562"/>
                </a:lnTo>
                <a:cubicBezTo>
                  <a:pt x="0" y="296"/>
                  <a:pt x="69" y="115"/>
                  <a:pt x="342" y="0"/>
                </a:cubicBezTo>
                <a:lnTo>
                  <a:pt x="448" y="191"/>
                </a:lnTo>
                <a:cubicBezTo>
                  <a:pt x="277" y="273"/>
                  <a:pt x="234" y="361"/>
                  <a:pt x="234" y="526"/>
                </a:cubicBezTo>
                <a:lnTo>
                  <a:pt x="471" y="526"/>
                </a:lnTo>
                <a:lnTo>
                  <a:pt x="471" y="1006"/>
                </a:lnTo>
                <a:lnTo>
                  <a:pt x="0" y="100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2837DDCC-1BAF-DB4B-B4F6-7D492D89EC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5988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ation /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586F9F-5BA4-A74E-AAFE-C4A4B340DE72}"/>
              </a:ext>
            </a:extLst>
          </p:cNvPr>
          <p:cNvSpPr/>
          <p:nvPr userDrawn="1"/>
        </p:nvSpPr>
        <p:spPr>
          <a:xfrm>
            <a:off x="0" y="0"/>
            <a:ext cx="12192001" cy="6860633"/>
          </a:xfrm>
          <a:prstGeom prst="rect">
            <a:avLst/>
          </a:prstGeom>
          <a:gradFill flip="none" rotWithShape="1">
            <a:gsLst>
              <a:gs pos="72000">
                <a:srgbClr val="0F5F7E"/>
              </a:gs>
              <a:gs pos="24000">
                <a:schemeClr val="accent1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0486239-718B-45BB-8FEC-96658F65BC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87631" y="2862893"/>
            <a:ext cx="3947886" cy="2313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560"/>
              </a:lnSpc>
              <a:buNone/>
              <a:defRPr sz="18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quote</a:t>
            </a: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714578F8-3070-4D38-9653-6B7AD2BDD03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99093" y="2806365"/>
            <a:ext cx="415798" cy="344809"/>
          </a:xfrm>
          <a:custGeom>
            <a:avLst/>
            <a:gdLst>
              <a:gd name="T0" fmla="*/ 694 w 1167"/>
              <a:gd name="T1" fmla="*/ 1006 h 1006"/>
              <a:gd name="T2" fmla="*/ 694 w 1167"/>
              <a:gd name="T3" fmla="*/ 1006 h 1006"/>
              <a:gd name="T4" fmla="*/ 694 w 1167"/>
              <a:gd name="T5" fmla="*/ 562 h 1006"/>
              <a:gd name="T6" fmla="*/ 1043 w 1167"/>
              <a:gd name="T7" fmla="*/ 0 h 1006"/>
              <a:gd name="T8" fmla="*/ 1148 w 1167"/>
              <a:gd name="T9" fmla="*/ 191 h 1006"/>
              <a:gd name="T10" fmla="*/ 934 w 1167"/>
              <a:gd name="T11" fmla="*/ 526 h 1006"/>
              <a:gd name="T12" fmla="*/ 1167 w 1167"/>
              <a:gd name="T13" fmla="*/ 526 h 1006"/>
              <a:gd name="T14" fmla="*/ 1167 w 1167"/>
              <a:gd name="T15" fmla="*/ 1006 h 1006"/>
              <a:gd name="T16" fmla="*/ 694 w 1167"/>
              <a:gd name="T17" fmla="*/ 1006 h 1006"/>
              <a:gd name="T18" fmla="*/ 0 w 1167"/>
              <a:gd name="T19" fmla="*/ 1006 h 1006"/>
              <a:gd name="T20" fmla="*/ 0 w 1167"/>
              <a:gd name="T21" fmla="*/ 1006 h 1006"/>
              <a:gd name="T22" fmla="*/ 0 w 1167"/>
              <a:gd name="T23" fmla="*/ 562 h 1006"/>
              <a:gd name="T24" fmla="*/ 342 w 1167"/>
              <a:gd name="T25" fmla="*/ 0 h 1006"/>
              <a:gd name="T26" fmla="*/ 448 w 1167"/>
              <a:gd name="T27" fmla="*/ 191 h 1006"/>
              <a:gd name="T28" fmla="*/ 234 w 1167"/>
              <a:gd name="T29" fmla="*/ 526 h 1006"/>
              <a:gd name="T30" fmla="*/ 471 w 1167"/>
              <a:gd name="T31" fmla="*/ 526 h 1006"/>
              <a:gd name="T32" fmla="*/ 471 w 1167"/>
              <a:gd name="T33" fmla="*/ 1006 h 1006"/>
              <a:gd name="T34" fmla="*/ 0 w 1167"/>
              <a:gd name="T35" fmla="*/ 1006 h 10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67" h="1006">
                <a:moveTo>
                  <a:pt x="694" y="1006"/>
                </a:moveTo>
                <a:lnTo>
                  <a:pt x="694" y="1006"/>
                </a:lnTo>
                <a:lnTo>
                  <a:pt x="694" y="562"/>
                </a:lnTo>
                <a:cubicBezTo>
                  <a:pt x="694" y="296"/>
                  <a:pt x="770" y="115"/>
                  <a:pt x="1043" y="0"/>
                </a:cubicBezTo>
                <a:lnTo>
                  <a:pt x="1148" y="191"/>
                </a:lnTo>
                <a:cubicBezTo>
                  <a:pt x="977" y="273"/>
                  <a:pt x="934" y="361"/>
                  <a:pt x="934" y="526"/>
                </a:cubicBezTo>
                <a:lnTo>
                  <a:pt x="1167" y="526"/>
                </a:lnTo>
                <a:lnTo>
                  <a:pt x="1167" y="1006"/>
                </a:lnTo>
                <a:lnTo>
                  <a:pt x="694" y="1006"/>
                </a:lnTo>
                <a:close/>
                <a:moveTo>
                  <a:pt x="0" y="1006"/>
                </a:moveTo>
                <a:lnTo>
                  <a:pt x="0" y="1006"/>
                </a:lnTo>
                <a:lnTo>
                  <a:pt x="0" y="562"/>
                </a:lnTo>
                <a:cubicBezTo>
                  <a:pt x="0" y="296"/>
                  <a:pt x="69" y="115"/>
                  <a:pt x="342" y="0"/>
                </a:cubicBezTo>
                <a:lnTo>
                  <a:pt x="448" y="191"/>
                </a:lnTo>
                <a:cubicBezTo>
                  <a:pt x="277" y="273"/>
                  <a:pt x="234" y="361"/>
                  <a:pt x="234" y="526"/>
                </a:cubicBezTo>
                <a:lnTo>
                  <a:pt x="471" y="526"/>
                </a:lnTo>
                <a:lnTo>
                  <a:pt x="471" y="1006"/>
                </a:lnTo>
                <a:lnTo>
                  <a:pt x="0" y="100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CA817B09-FA85-4201-96DA-9D22BA6F481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635044" y="-2634"/>
            <a:ext cx="7561245" cy="6869823"/>
          </a:xfrm>
          <a:custGeom>
            <a:avLst/>
            <a:gdLst>
              <a:gd name="connsiteX0" fmla="*/ 0 w 6927273"/>
              <a:gd name="connsiteY0" fmla="*/ 0 h 6858000"/>
              <a:gd name="connsiteX1" fmla="*/ 6927273 w 6927273"/>
              <a:gd name="connsiteY1" fmla="*/ 0 h 6858000"/>
              <a:gd name="connsiteX2" fmla="*/ 6927273 w 6927273"/>
              <a:gd name="connsiteY2" fmla="*/ 6858000 h 6858000"/>
              <a:gd name="connsiteX3" fmla="*/ 0 w 6927273"/>
              <a:gd name="connsiteY3" fmla="*/ 6858000 h 6858000"/>
              <a:gd name="connsiteX4" fmla="*/ 0 w 6927273"/>
              <a:gd name="connsiteY4" fmla="*/ 0 h 6858000"/>
              <a:gd name="connsiteX0" fmla="*/ 0 w 6927273"/>
              <a:gd name="connsiteY0" fmla="*/ 0 h 6858000"/>
              <a:gd name="connsiteX1" fmla="*/ 6927273 w 6927273"/>
              <a:gd name="connsiteY1" fmla="*/ 0 h 6858000"/>
              <a:gd name="connsiteX2" fmla="*/ 4122290 w 6927273"/>
              <a:gd name="connsiteY2" fmla="*/ 6845643 h 6858000"/>
              <a:gd name="connsiteX3" fmla="*/ 0 w 6927273"/>
              <a:gd name="connsiteY3" fmla="*/ 6858000 h 6858000"/>
              <a:gd name="connsiteX4" fmla="*/ 0 w 6927273"/>
              <a:gd name="connsiteY4" fmla="*/ 0 h 6858000"/>
              <a:gd name="connsiteX0" fmla="*/ 0 w 8261397"/>
              <a:gd name="connsiteY0" fmla="*/ 0 h 6858000"/>
              <a:gd name="connsiteX1" fmla="*/ 8261397 w 8261397"/>
              <a:gd name="connsiteY1" fmla="*/ 14990 h 6858000"/>
              <a:gd name="connsiteX2" fmla="*/ 4122290 w 8261397"/>
              <a:gd name="connsiteY2" fmla="*/ 6845643 h 6858000"/>
              <a:gd name="connsiteX3" fmla="*/ 0 w 8261397"/>
              <a:gd name="connsiteY3" fmla="*/ 6858000 h 6858000"/>
              <a:gd name="connsiteX4" fmla="*/ 0 w 8261397"/>
              <a:gd name="connsiteY4" fmla="*/ 0 h 6858000"/>
              <a:gd name="connsiteX0" fmla="*/ 0 w 8261397"/>
              <a:gd name="connsiteY0" fmla="*/ 0 h 6860633"/>
              <a:gd name="connsiteX1" fmla="*/ 8261397 w 8261397"/>
              <a:gd name="connsiteY1" fmla="*/ 14990 h 6860633"/>
              <a:gd name="connsiteX2" fmla="*/ 5336493 w 8261397"/>
              <a:gd name="connsiteY2" fmla="*/ 6860633 h 6860633"/>
              <a:gd name="connsiteX3" fmla="*/ 0 w 8261397"/>
              <a:gd name="connsiteY3" fmla="*/ 6858000 h 6860633"/>
              <a:gd name="connsiteX4" fmla="*/ 0 w 8261397"/>
              <a:gd name="connsiteY4" fmla="*/ 0 h 6860633"/>
              <a:gd name="connsiteX0" fmla="*/ 0 w 8291377"/>
              <a:gd name="connsiteY0" fmla="*/ 0 h 6860633"/>
              <a:gd name="connsiteX1" fmla="*/ 8291377 w 8291377"/>
              <a:gd name="connsiteY1" fmla="*/ 0 h 6860633"/>
              <a:gd name="connsiteX2" fmla="*/ 5336493 w 8291377"/>
              <a:gd name="connsiteY2" fmla="*/ 6860633 h 6860633"/>
              <a:gd name="connsiteX3" fmla="*/ 0 w 8291377"/>
              <a:gd name="connsiteY3" fmla="*/ 6858000 h 6860633"/>
              <a:gd name="connsiteX4" fmla="*/ 0 w 8291377"/>
              <a:gd name="connsiteY4" fmla="*/ 0 h 6860633"/>
              <a:gd name="connsiteX0" fmla="*/ 0 w 8317836"/>
              <a:gd name="connsiteY0" fmla="*/ 0 h 6858000"/>
              <a:gd name="connsiteX1" fmla="*/ 8291377 w 8317836"/>
              <a:gd name="connsiteY1" fmla="*/ 0 h 6858000"/>
              <a:gd name="connsiteX2" fmla="*/ 8317836 w 8317836"/>
              <a:gd name="connsiteY2" fmla="*/ 6848601 h 6858000"/>
              <a:gd name="connsiteX3" fmla="*/ 0 w 8317836"/>
              <a:gd name="connsiteY3" fmla="*/ 6858000 h 6858000"/>
              <a:gd name="connsiteX4" fmla="*/ 0 w 8317836"/>
              <a:gd name="connsiteY4" fmla="*/ 0 h 6858000"/>
              <a:gd name="connsiteX0" fmla="*/ 0 w 8317836"/>
              <a:gd name="connsiteY0" fmla="*/ 0 h 6848601"/>
              <a:gd name="connsiteX1" fmla="*/ 8291377 w 8317836"/>
              <a:gd name="connsiteY1" fmla="*/ 0 h 6848601"/>
              <a:gd name="connsiteX2" fmla="*/ 8317836 w 8317836"/>
              <a:gd name="connsiteY2" fmla="*/ 6848601 h 6848601"/>
              <a:gd name="connsiteX3" fmla="*/ 3115036 w 8317836"/>
              <a:gd name="connsiteY3" fmla="*/ 6845968 h 6848601"/>
              <a:gd name="connsiteX4" fmla="*/ 0 w 8317836"/>
              <a:gd name="connsiteY4" fmla="*/ 0 h 6848601"/>
              <a:gd name="connsiteX0" fmla="*/ 0 w 8317836"/>
              <a:gd name="connsiteY0" fmla="*/ 0 h 6848601"/>
              <a:gd name="connsiteX1" fmla="*/ 8291377 w 8317836"/>
              <a:gd name="connsiteY1" fmla="*/ 0 h 6848601"/>
              <a:gd name="connsiteX2" fmla="*/ 8317836 w 8317836"/>
              <a:gd name="connsiteY2" fmla="*/ 6848601 h 6848601"/>
              <a:gd name="connsiteX3" fmla="*/ 3088298 w 8317836"/>
              <a:gd name="connsiteY3" fmla="*/ 6845968 h 6848601"/>
              <a:gd name="connsiteX4" fmla="*/ 0 w 8317836"/>
              <a:gd name="connsiteY4" fmla="*/ 0 h 6848601"/>
              <a:gd name="connsiteX0" fmla="*/ 0 w 8304466"/>
              <a:gd name="connsiteY0" fmla="*/ 0 h 6848601"/>
              <a:gd name="connsiteX1" fmla="*/ 8291377 w 8304466"/>
              <a:gd name="connsiteY1" fmla="*/ 0 h 6848601"/>
              <a:gd name="connsiteX2" fmla="*/ 8304466 w 8304466"/>
              <a:gd name="connsiteY2" fmla="*/ 6848601 h 6848601"/>
              <a:gd name="connsiteX3" fmla="*/ 3088298 w 8304466"/>
              <a:gd name="connsiteY3" fmla="*/ 6845968 h 6848601"/>
              <a:gd name="connsiteX4" fmla="*/ 0 w 8304466"/>
              <a:gd name="connsiteY4" fmla="*/ 0 h 6848601"/>
              <a:gd name="connsiteX0" fmla="*/ 0 w 8330971"/>
              <a:gd name="connsiteY0" fmla="*/ 0 h 6864504"/>
              <a:gd name="connsiteX1" fmla="*/ 8291377 w 8330971"/>
              <a:gd name="connsiteY1" fmla="*/ 0 h 6864504"/>
              <a:gd name="connsiteX2" fmla="*/ 8330971 w 8330971"/>
              <a:gd name="connsiteY2" fmla="*/ 6864504 h 6864504"/>
              <a:gd name="connsiteX3" fmla="*/ 3088298 w 8330971"/>
              <a:gd name="connsiteY3" fmla="*/ 6845968 h 6864504"/>
              <a:gd name="connsiteX4" fmla="*/ 0 w 8330971"/>
              <a:gd name="connsiteY4" fmla="*/ 0 h 6864504"/>
              <a:gd name="connsiteX0" fmla="*/ 0 w 8330971"/>
              <a:gd name="connsiteY0" fmla="*/ 0 h 6864504"/>
              <a:gd name="connsiteX1" fmla="*/ 8309049 w 8330971"/>
              <a:gd name="connsiteY1" fmla="*/ 15902 h 6864504"/>
              <a:gd name="connsiteX2" fmla="*/ 8330971 w 8330971"/>
              <a:gd name="connsiteY2" fmla="*/ 6864504 h 6864504"/>
              <a:gd name="connsiteX3" fmla="*/ 3088298 w 8330971"/>
              <a:gd name="connsiteY3" fmla="*/ 6845968 h 6864504"/>
              <a:gd name="connsiteX4" fmla="*/ 0 w 8330971"/>
              <a:gd name="connsiteY4" fmla="*/ 0 h 6864504"/>
              <a:gd name="connsiteX0" fmla="*/ 0 w 8330971"/>
              <a:gd name="connsiteY0" fmla="*/ 0 h 6869822"/>
              <a:gd name="connsiteX1" fmla="*/ 8309049 w 8330971"/>
              <a:gd name="connsiteY1" fmla="*/ 15902 h 6869822"/>
              <a:gd name="connsiteX2" fmla="*/ 8330971 w 8330971"/>
              <a:gd name="connsiteY2" fmla="*/ 6864504 h 6869822"/>
              <a:gd name="connsiteX3" fmla="*/ 3070629 w 8330971"/>
              <a:gd name="connsiteY3" fmla="*/ 6869822 h 6869822"/>
              <a:gd name="connsiteX4" fmla="*/ 0 w 8330971"/>
              <a:gd name="connsiteY4" fmla="*/ 0 h 6869822"/>
              <a:gd name="connsiteX0" fmla="*/ 0 w 8330971"/>
              <a:gd name="connsiteY0" fmla="*/ 0 h 6869822"/>
              <a:gd name="connsiteX1" fmla="*/ 8309049 w 8330971"/>
              <a:gd name="connsiteY1" fmla="*/ 15902 h 6869822"/>
              <a:gd name="connsiteX2" fmla="*/ 8330971 w 8330971"/>
              <a:gd name="connsiteY2" fmla="*/ 6864504 h 6869822"/>
              <a:gd name="connsiteX3" fmla="*/ 3035289 w 8330971"/>
              <a:gd name="connsiteY3" fmla="*/ 6869822 h 6869822"/>
              <a:gd name="connsiteX4" fmla="*/ 0 w 8330971"/>
              <a:gd name="connsiteY4" fmla="*/ 0 h 6869822"/>
              <a:gd name="connsiteX0" fmla="*/ 0 w 8330971"/>
              <a:gd name="connsiteY0" fmla="*/ 0 h 6869822"/>
              <a:gd name="connsiteX1" fmla="*/ 8291379 w 8330971"/>
              <a:gd name="connsiteY1" fmla="*/ 15902 h 6869822"/>
              <a:gd name="connsiteX2" fmla="*/ 8330971 w 8330971"/>
              <a:gd name="connsiteY2" fmla="*/ 6864504 h 6869822"/>
              <a:gd name="connsiteX3" fmla="*/ 3035289 w 8330971"/>
              <a:gd name="connsiteY3" fmla="*/ 6869822 h 6869822"/>
              <a:gd name="connsiteX4" fmla="*/ 0 w 8330971"/>
              <a:gd name="connsiteY4" fmla="*/ 0 h 6869822"/>
              <a:gd name="connsiteX0" fmla="*/ 0 w 8366312"/>
              <a:gd name="connsiteY0" fmla="*/ 0 h 6861870"/>
              <a:gd name="connsiteX1" fmla="*/ 8326720 w 8366312"/>
              <a:gd name="connsiteY1" fmla="*/ 7950 h 6861870"/>
              <a:gd name="connsiteX2" fmla="*/ 8366312 w 8366312"/>
              <a:gd name="connsiteY2" fmla="*/ 6856552 h 6861870"/>
              <a:gd name="connsiteX3" fmla="*/ 3070630 w 8366312"/>
              <a:gd name="connsiteY3" fmla="*/ 6861870 h 6861870"/>
              <a:gd name="connsiteX4" fmla="*/ 0 w 8366312"/>
              <a:gd name="connsiteY4" fmla="*/ 0 h 6861870"/>
              <a:gd name="connsiteX0" fmla="*/ 0 w 8366312"/>
              <a:gd name="connsiteY0" fmla="*/ 0 h 6861870"/>
              <a:gd name="connsiteX1" fmla="*/ 8344392 w 8366312"/>
              <a:gd name="connsiteY1" fmla="*/ 15901 h 6861870"/>
              <a:gd name="connsiteX2" fmla="*/ 8366312 w 8366312"/>
              <a:gd name="connsiteY2" fmla="*/ 6856552 h 6861870"/>
              <a:gd name="connsiteX3" fmla="*/ 3070630 w 8366312"/>
              <a:gd name="connsiteY3" fmla="*/ 6861870 h 6861870"/>
              <a:gd name="connsiteX4" fmla="*/ 0 w 8366312"/>
              <a:gd name="connsiteY4" fmla="*/ 0 h 6861870"/>
              <a:gd name="connsiteX0" fmla="*/ 0 w 8366312"/>
              <a:gd name="connsiteY0" fmla="*/ 0 h 6861870"/>
              <a:gd name="connsiteX1" fmla="*/ 8344392 w 8366312"/>
              <a:gd name="connsiteY1" fmla="*/ 15901 h 6861870"/>
              <a:gd name="connsiteX2" fmla="*/ 8366312 w 8366312"/>
              <a:gd name="connsiteY2" fmla="*/ 6856552 h 6861870"/>
              <a:gd name="connsiteX3" fmla="*/ 3070630 w 8366312"/>
              <a:gd name="connsiteY3" fmla="*/ 6861870 h 6861870"/>
              <a:gd name="connsiteX4" fmla="*/ 0 w 8366312"/>
              <a:gd name="connsiteY4" fmla="*/ 0 h 6861870"/>
              <a:gd name="connsiteX0" fmla="*/ 0 w 8366312"/>
              <a:gd name="connsiteY0" fmla="*/ 0 h 6861870"/>
              <a:gd name="connsiteX1" fmla="*/ 8344392 w 8366312"/>
              <a:gd name="connsiteY1" fmla="*/ 15901 h 6861870"/>
              <a:gd name="connsiteX2" fmla="*/ 8366312 w 8366312"/>
              <a:gd name="connsiteY2" fmla="*/ 6856552 h 6861870"/>
              <a:gd name="connsiteX3" fmla="*/ 3070630 w 8366312"/>
              <a:gd name="connsiteY3" fmla="*/ 6861870 h 6861870"/>
              <a:gd name="connsiteX4" fmla="*/ 0 w 8366312"/>
              <a:gd name="connsiteY4" fmla="*/ 0 h 6861870"/>
              <a:gd name="connsiteX0" fmla="*/ 0 w 8366563"/>
              <a:gd name="connsiteY0" fmla="*/ 0 h 6861870"/>
              <a:gd name="connsiteX1" fmla="*/ 8353228 w 8366563"/>
              <a:gd name="connsiteY1" fmla="*/ 15901 h 6861870"/>
              <a:gd name="connsiteX2" fmla="*/ 8366312 w 8366563"/>
              <a:gd name="connsiteY2" fmla="*/ 6856552 h 6861870"/>
              <a:gd name="connsiteX3" fmla="*/ 3070630 w 8366563"/>
              <a:gd name="connsiteY3" fmla="*/ 6861870 h 6861870"/>
              <a:gd name="connsiteX4" fmla="*/ 0 w 8366563"/>
              <a:gd name="connsiteY4" fmla="*/ 0 h 6861870"/>
              <a:gd name="connsiteX0" fmla="*/ 0 w 8366563"/>
              <a:gd name="connsiteY0" fmla="*/ 2 h 6861872"/>
              <a:gd name="connsiteX1" fmla="*/ 8353228 w 8366563"/>
              <a:gd name="connsiteY1" fmla="*/ 0 h 6861872"/>
              <a:gd name="connsiteX2" fmla="*/ 8366312 w 8366563"/>
              <a:gd name="connsiteY2" fmla="*/ 6856554 h 6861872"/>
              <a:gd name="connsiteX3" fmla="*/ 3070630 w 8366563"/>
              <a:gd name="connsiteY3" fmla="*/ 6861872 h 6861872"/>
              <a:gd name="connsiteX4" fmla="*/ 0 w 8366563"/>
              <a:gd name="connsiteY4" fmla="*/ 2 h 6861872"/>
              <a:gd name="connsiteX0" fmla="*/ 0 w 8384234"/>
              <a:gd name="connsiteY0" fmla="*/ 0 h 6885724"/>
              <a:gd name="connsiteX1" fmla="*/ 8370899 w 8384234"/>
              <a:gd name="connsiteY1" fmla="*/ 23852 h 6885724"/>
              <a:gd name="connsiteX2" fmla="*/ 8383983 w 8384234"/>
              <a:gd name="connsiteY2" fmla="*/ 6880406 h 6885724"/>
              <a:gd name="connsiteX3" fmla="*/ 3088301 w 8384234"/>
              <a:gd name="connsiteY3" fmla="*/ 6885724 h 6885724"/>
              <a:gd name="connsiteX4" fmla="*/ 0 w 8384234"/>
              <a:gd name="connsiteY4" fmla="*/ 0 h 6885724"/>
              <a:gd name="connsiteX0" fmla="*/ 0 w 8401905"/>
              <a:gd name="connsiteY0" fmla="*/ 0 h 6869821"/>
              <a:gd name="connsiteX1" fmla="*/ 8388570 w 8401905"/>
              <a:gd name="connsiteY1" fmla="*/ 7949 h 6869821"/>
              <a:gd name="connsiteX2" fmla="*/ 8401654 w 8401905"/>
              <a:gd name="connsiteY2" fmla="*/ 6864503 h 6869821"/>
              <a:gd name="connsiteX3" fmla="*/ 3105972 w 8401905"/>
              <a:gd name="connsiteY3" fmla="*/ 6869821 h 6869821"/>
              <a:gd name="connsiteX4" fmla="*/ 0 w 8401905"/>
              <a:gd name="connsiteY4" fmla="*/ 0 h 6869821"/>
              <a:gd name="connsiteX0" fmla="*/ 0 w 8401905"/>
              <a:gd name="connsiteY0" fmla="*/ 0 h 6869821"/>
              <a:gd name="connsiteX1" fmla="*/ 8388570 w 8401905"/>
              <a:gd name="connsiteY1" fmla="*/ 7949 h 6869821"/>
              <a:gd name="connsiteX2" fmla="*/ 8401654 w 8401905"/>
              <a:gd name="connsiteY2" fmla="*/ 6864503 h 6869821"/>
              <a:gd name="connsiteX3" fmla="*/ 3105972 w 8401905"/>
              <a:gd name="connsiteY3" fmla="*/ 6869821 h 6869821"/>
              <a:gd name="connsiteX4" fmla="*/ 0 w 8401905"/>
              <a:gd name="connsiteY4" fmla="*/ 0 h 6869821"/>
              <a:gd name="connsiteX0" fmla="*/ 0 w 8401905"/>
              <a:gd name="connsiteY0" fmla="*/ 2 h 6869823"/>
              <a:gd name="connsiteX1" fmla="*/ 8388570 w 8401905"/>
              <a:gd name="connsiteY1" fmla="*/ 0 h 6869823"/>
              <a:gd name="connsiteX2" fmla="*/ 8401654 w 8401905"/>
              <a:gd name="connsiteY2" fmla="*/ 6864505 h 6869823"/>
              <a:gd name="connsiteX3" fmla="*/ 3105972 w 8401905"/>
              <a:gd name="connsiteY3" fmla="*/ 6869823 h 6869823"/>
              <a:gd name="connsiteX4" fmla="*/ 0 w 8401905"/>
              <a:gd name="connsiteY4" fmla="*/ 2 h 6869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1905" h="6869823">
                <a:moveTo>
                  <a:pt x="0" y="2"/>
                </a:moveTo>
                <a:lnTo>
                  <a:pt x="8388570" y="0"/>
                </a:lnTo>
                <a:cubicBezTo>
                  <a:pt x="8413547" y="2227207"/>
                  <a:pt x="8394347" y="4581638"/>
                  <a:pt x="8401654" y="6864505"/>
                </a:cubicBezTo>
                <a:lnTo>
                  <a:pt x="3105972" y="6869823"/>
                </a:lnTo>
                <a:lnTo>
                  <a:pt x="0" y="2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835815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2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72ACBB-FFB3-4FB4-82D9-A6B5CFC8C9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21280" y="2743994"/>
            <a:ext cx="6949440" cy="137001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</a:t>
            </a:r>
            <a:r>
              <a:rPr lang="en-US" dirty="0"/>
              <a:t> to add quote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53A668F-E042-4245-BFFC-99711CD3DE06}"/>
              </a:ext>
            </a:extLst>
          </p:cNvPr>
          <p:cNvGrpSpPr/>
          <p:nvPr userDrawn="1"/>
        </p:nvGrpSpPr>
        <p:grpSpPr>
          <a:xfrm flipV="1">
            <a:off x="7410472" y="0"/>
            <a:ext cx="4781528" cy="6852478"/>
            <a:chOff x="7410472" y="0"/>
            <a:chExt cx="4781528" cy="6852478"/>
          </a:xfrm>
        </p:grpSpPr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B7CE82E8-D52F-D643-B039-2EAF4FA0EE45}"/>
                </a:ext>
              </a:extLst>
            </p:cNvPr>
            <p:cNvSpPr/>
            <p:nvPr userDrawn="1"/>
          </p:nvSpPr>
          <p:spPr>
            <a:xfrm flipH="1">
              <a:off x="7931237" y="0"/>
              <a:ext cx="4260763" cy="6852478"/>
            </a:xfrm>
            <a:custGeom>
              <a:avLst/>
              <a:gdLst>
                <a:gd name="connsiteX0" fmla="*/ 0 w 3175000"/>
                <a:gd name="connsiteY0" fmla="*/ 1981200 h 6845300"/>
                <a:gd name="connsiteX1" fmla="*/ 2832100 w 3175000"/>
                <a:gd name="connsiteY1" fmla="*/ 0 h 6845300"/>
                <a:gd name="connsiteX2" fmla="*/ 3175000 w 3175000"/>
                <a:gd name="connsiteY2" fmla="*/ 12700 h 6845300"/>
                <a:gd name="connsiteX3" fmla="*/ 368300 w 3175000"/>
                <a:gd name="connsiteY3" fmla="*/ 6845300 h 6845300"/>
                <a:gd name="connsiteX4" fmla="*/ 0 w 3175000"/>
                <a:gd name="connsiteY4" fmla="*/ 6845300 h 6845300"/>
                <a:gd name="connsiteX5" fmla="*/ 0 w 3175000"/>
                <a:gd name="connsiteY5" fmla="*/ 1981200 h 6845300"/>
                <a:gd name="connsiteX0" fmla="*/ 0 w 3180891"/>
                <a:gd name="connsiteY0" fmla="*/ 1988378 h 6852478"/>
                <a:gd name="connsiteX1" fmla="*/ 2832100 w 3180891"/>
                <a:gd name="connsiteY1" fmla="*/ 7178 h 6852478"/>
                <a:gd name="connsiteX2" fmla="*/ 3180891 w 3180891"/>
                <a:gd name="connsiteY2" fmla="*/ 0 h 6852478"/>
                <a:gd name="connsiteX3" fmla="*/ 368300 w 3180891"/>
                <a:gd name="connsiteY3" fmla="*/ 6852478 h 6852478"/>
                <a:gd name="connsiteX4" fmla="*/ 0 w 3180891"/>
                <a:gd name="connsiteY4" fmla="*/ 6852478 h 6852478"/>
                <a:gd name="connsiteX5" fmla="*/ 0 w 3180891"/>
                <a:gd name="connsiteY5" fmla="*/ 1988378 h 685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0891" h="6852478">
                  <a:moveTo>
                    <a:pt x="0" y="1988378"/>
                  </a:moveTo>
                  <a:lnTo>
                    <a:pt x="2832100" y="7178"/>
                  </a:lnTo>
                  <a:lnTo>
                    <a:pt x="3180891" y="0"/>
                  </a:lnTo>
                  <a:lnTo>
                    <a:pt x="368300" y="6852478"/>
                  </a:lnTo>
                  <a:lnTo>
                    <a:pt x="0" y="6852478"/>
                  </a:lnTo>
                  <a:lnTo>
                    <a:pt x="0" y="1988378"/>
                  </a:lnTo>
                  <a:close/>
                </a:path>
              </a:pathLst>
            </a:custGeom>
            <a:gradFill>
              <a:gsLst>
                <a:gs pos="48000">
                  <a:srgbClr val="0F5F7E">
                    <a:alpha val="0"/>
                  </a:srgbClr>
                </a:gs>
                <a:gs pos="0">
                  <a:schemeClr val="bg1">
                    <a:alpha val="26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D6241D4A-5D1C-824E-BC70-549704559605}"/>
                </a:ext>
              </a:extLst>
            </p:cNvPr>
            <p:cNvSpPr/>
            <p:nvPr userDrawn="1"/>
          </p:nvSpPr>
          <p:spPr>
            <a:xfrm flipH="1">
              <a:off x="7410472" y="13528"/>
              <a:ext cx="4260763" cy="6825421"/>
            </a:xfrm>
            <a:custGeom>
              <a:avLst/>
              <a:gdLst>
                <a:gd name="connsiteX0" fmla="*/ 0 w 3175000"/>
                <a:gd name="connsiteY0" fmla="*/ 1981200 h 6845300"/>
                <a:gd name="connsiteX1" fmla="*/ 2832100 w 3175000"/>
                <a:gd name="connsiteY1" fmla="*/ 0 h 6845300"/>
                <a:gd name="connsiteX2" fmla="*/ 3175000 w 3175000"/>
                <a:gd name="connsiteY2" fmla="*/ 12700 h 6845300"/>
                <a:gd name="connsiteX3" fmla="*/ 368300 w 3175000"/>
                <a:gd name="connsiteY3" fmla="*/ 6845300 h 6845300"/>
                <a:gd name="connsiteX4" fmla="*/ 0 w 3175000"/>
                <a:gd name="connsiteY4" fmla="*/ 6845300 h 6845300"/>
                <a:gd name="connsiteX5" fmla="*/ 0 w 3175000"/>
                <a:gd name="connsiteY5" fmla="*/ 1981200 h 6845300"/>
                <a:gd name="connsiteX0" fmla="*/ 0 w 3180891"/>
                <a:gd name="connsiteY0" fmla="*/ 1988378 h 6852478"/>
                <a:gd name="connsiteX1" fmla="*/ 2832100 w 3180891"/>
                <a:gd name="connsiteY1" fmla="*/ 7178 h 6852478"/>
                <a:gd name="connsiteX2" fmla="*/ 3180891 w 3180891"/>
                <a:gd name="connsiteY2" fmla="*/ 0 h 6852478"/>
                <a:gd name="connsiteX3" fmla="*/ 368300 w 3180891"/>
                <a:gd name="connsiteY3" fmla="*/ 6852478 h 6852478"/>
                <a:gd name="connsiteX4" fmla="*/ 0 w 3180891"/>
                <a:gd name="connsiteY4" fmla="*/ 6852478 h 6852478"/>
                <a:gd name="connsiteX5" fmla="*/ 0 w 3180891"/>
                <a:gd name="connsiteY5" fmla="*/ 1988378 h 6852478"/>
                <a:gd name="connsiteX0" fmla="*/ 0 w 3180891"/>
                <a:gd name="connsiteY0" fmla="*/ 1988378 h 6852478"/>
                <a:gd name="connsiteX1" fmla="*/ 1960294 w 3180891"/>
                <a:gd name="connsiteY1" fmla="*/ 7178 h 6852478"/>
                <a:gd name="connsiteX2" fmla="*/ 3180891 w 3180891"/>
                <a:gd name="connsiteY2" fmla="*/ 0 h 6852478"/>
                <a:gd name="connsiteX3" fmla="*/ 368300 w 3180891"/>
                <a:gd name="connsiteY3" fmla="*/ 6852478 h 6852478"/>
                <a:gd name="connsiteX4" fmla="*/ 0 w 3180891"/>
                <a:gd name="connsiteY4" fmla="*/ 6852478 h 6852478"/>
                <a:gd name="connsiteX5" fmla="*/ 0 w 3180891"/>
                <a:gd name="connsiteY5" fmla="*/ 1988378 h 6852478"/>
                <a:gd name="connsiteX0" fmla="*/ 0 w 3180891"/>
                <a:gd name="connsiteY0" fmla="*/ 1988378 h 6971748"/>
                <a:gd name="connsiteX1" fmla="*/ 1960294 w 3180891"/>
                <a:gd name="connsiteY1" fmla="*/ 7178 h 6971748"/>
                <a:gd name="connsiteX2" fmla="*/ 3180891 w 3180891"/>
                <a:gd name="connsiteY2" fmla="*/ 0 h 6971748"/>
                <a:gd name="connsiteX3" fmla="*/ 1257779 w 3180891"/>
                <a:gd name="connsiteY3" fmla="*/ 6971748 h 6971748"/>
                <a:gd name="connsiteX4" fmla="*/ 0 w 3180891"/>
                <a:gd name="connsiteY4" fmla="*/ 6852478 h 6971748"/>
                <a:gd name="connsiteX5" fmla="*/ 0 w 3180891"/>
                <a:gd name="connsiteY5" fmla="*/ 1988378 h 6971748"/>
                <a:gd name="connsiteX0" fmla="*/ 0 w 4294212"/>
                <a:gd name="connsiteY0" fmla="*/ 4065656 h 6971748"/>
                <a:gd name="connsiteX1" fmla="*/ 3073615 w 4294212"/>
                <a:gd name="connsiteY1" fmla="*/ 7178 h 6971748"/>
                <a:gd name="connsiteX2" fmla="*/ 4294212 w 4294212"/>
                <a:gd name="connsiteY2" fmla="*/ 0 h 6971748"/>
                <a:gd name="connsiteX3" fmla="*/ 2371100 w 4294212"/>
                <a:gd name="connsiteY3" fmla="*/ 6971748 h 6971748"/>
                <a:gd name="connsiteX4" fmla="*/ 1113321 w 4294212"/>
                <a:gd name="connsiteY4" fmla="*/ 6852478 h 6971748"/>
                <a:gd name="connsiteX5" fmla="*/ 0 w 4294212"/>
                <a:gd name="connsiteY5" fmla="*/ 4065656 h 6971748"/>
                <a:gd name="connsiteX0" fmla="*/ 11781 w 4305993"/>
                <a:gd name="connsiteY0" fmla="*/ 4065656 h 6971748"/>
                <a:gd name="connsiteX1" fmla="*/ 3085396 w 4305993"/>
                <a:gd name="connsiteY1" fmla="*/ 7178 h 6971748"/>
                <a:gd name="connsiteX2" fmla="*/ 4305993 w 4305993"/>
                <a:gd name="connsiteY2" fmla="*/ 0 h 6971748"/>
                <a:gd name="connsiteX3" fmla="*/ 2382881 w 4305993"/>
                <a:gd name="connsiteY3" fmla="*/ 6971748 h 6971748"/>
                <a:gd name="connsiteX4" fmla="*/ 0 w 4305993"/>
                <a:gd name="connsiteY4" fmla="*/ 6822660 h 6971748"/>
                <a:gd name="connsiteX5" fmla="*/ 11781 w 4305993"/>
                <a:gd name="connsiteY5" fmla="*/ 4065656 h 6971748"/>
                <a:gd name="connsiteX0" fmla="*/ 11781 w 4305993"/>
                <a:gd name="connsiteY0" fmla="*/ 4065656 h 6822660"/>
                <a:gd name="connsiteX1" fmla="*/ 3085396 w 4305993"/>
                <a:gd name="connsiteY1" fmla="*/ 7178 h 6822660"/>
                <a:gd name="connsiteX2" fmla="*/ 4305993 w 4305993"/>
                <a:gd name="connsiteY2" fmla="*/ 0 h 6822660"/>
                <a:gd name="connsiteX3" fmla="*/ 2406444 w 4305993"/>
                <a:gd name="connsiteY3" fmla="*/ 6812721 h 6822660"/>
                <a:gd name="connsiteX4" fmla="*/ 0 w 4305993"/>
                <a:gd name="connsiteY4" fmla="*/ 6822660 h 6822660"/>
                <a:gd name="connsiteX5" fmla="*/ 11781 w 4305993"/>
                <a:gd name="connsiteY5" fmla="*/ 4065656 h 6822660"/>
                <a:gd name="connsiteX0" fmla="*/ 11781 w 3581451"/>
                <a:gd name="connsiteY0" fmla="*/ 4058478 h 6815482"/>
                <a:gd name="connsiteX1" fmla="*/ 3085396 w 3581451"/>
                <a:gd name="connsiteY1" fmla="*/ 0 h 6815482"/>
                <a:gd name="connsiteX2" fmla="*/ 3581451 w 3581451"/>
                <a:gd name="connsiteY2" fmla="*/ 2761 h 6815482"/>
                <a:gd name="connsiteX3" fmla="*/ 2406444 w 3581451"/>
                <a:gd name="connsiteY3" fmla="*/ 6805543 h 6815482"/>
                <a:gd name="connsiteX4" fmla="*/ 0 w 3581451"/>
                <a:gd name="connsiteY4" fmla="*/ 6815482 h 6815482"/>
                <a:gd name="connsiteX5" fmla="*/ 11781 w 3581451"/>
                <a:gd name="connsiteY5" fmla="*/ 4058478 h 6815482"/>
                <a:gd name="connsiteX0" fmla="*/ 11781 w 3581451"/>
                <a:gd name="connsiteY0" fmla="*/ 4055717 h 6812721"/>
                <a:gd name="connsiteX1" fmla="*/ 3167864 w 3581451"/>
                <a:gd name="connsiteY1" fmla="*/ 17117 h 6812721"/>
                <a:gd name="connsiteX2" fmla="*/ 3581451 w 3581451"/>
                <a:gd name="connsiteY2" fmla="*/ 0 h 6812721"/>
                <a:gd name="connsiteX3" fmla="*/ 2406444 w 3581451"/>
                <a:gd name="connsiteY3" fmla="*/ 6802782 h 6812721"/>
                <a:gd name="connsiteX4" fmla="*/ 0 w 3581451"/>
                <a:gd name="connsiteY4" fmla="*/ 6812721 h 6812721"/>
                <a:gd name="connsiteX5" fmla="*/ 11781 w 3581451"/>
                <a:gd name="connsiteY5" fmla="*/ 4055717 h 6812721"/>
                <a:gd name="connsiteX0" fmla="*/ 612621 w 3581451"/>
                <a:gd name="connsiteY0" fmla="*/ 6282082 h 6812721"/>
                <a:gd name="connsiteX1" fmla="*/ 3167864 w 3581451"/>
                <a:gd name="connsiteY1" fmla="*/ 17117 h 6812721"/>
                <a:gd name="connsiteX2" fmla="*/ 3581451 w 3581451"/>
                <a:gd name="connsiteY2" fmla="*/ 0 h 6812721"/>
                <a:gd name="connsiteX3" fmla="*/ 2406444 w 3581451"/>
                <a:gd name="connsiteY3" fmla="*/ 6802782 h 6812721"/>
                <a:gd name="connsiteX4" fmla="*/ 0 w 3581451"/>
                <a:gd name="connsiteY4" fmla="*/ 6812721 h 6812721"/>
                <a:gd name="connsiteX5" fmla="*/ 612621 w 3581451"/>
                <a:gd name="connsiteY5" fmla="*/ 6282082 h 6812721"/>
                <a:gd name="connsiteX0" fmla="*/ 0 w 2968830"/>
                <a:gd name="connsiteY0" fmla="*/ 6282082 h 6822660"/>
                <a:gd name="connsiteX1" fmla="*/ 2555243 w 2968830"/>
                <a:gd name="connsiteY1" fmla="*/ 17117 h 6822660"/>
                <a:gd name="connsiteX2" fmla="*/ 2968830 w 2968830"/>
                <a:gd name="connsiteY2" fmla="*/ 0 h 6822660"/>
                <a:gd name="connsiteX3" fmla="*/ 1793823 w 2968830"/>
                <a:gd name="connsiteY3" fmla="*/ 6802782 h 6822660"/>
                <a:gd name="connsiteX4" fmla="*/ 365216 w 2968830"/>
                <a:gd name="connsiteY4" fmla="*/ 6822660 h 6822660"/>
                <a:gd name="connsiteX5" fmla="*/ 0 w 2968830"/>
                <a:gd name="connsiteY5" fmla="*/ 6282082 h 6822660"/>
                <a:gd name="connsiteX0" fmla="*/ 0 w 3180891"/>
                <a:gd name="connsiteY0" fmla="*/ 6798916 h 6822660"/>
                <a:gd name="connsiteX1" fmla="*/ 2767304 w 3180891"/>
                <a:gd name="connsiteY1" fmla="*/ 17117 h 6822660"/>
                <a:gd name="connsiteX2" fmla="*/ 3180891 w 3180891"/>
                <a:gd name="connsiteY2" fmla="*/ 0 h 6822660"/>
                <a:gd name="connsiteX3" fmla="*/ 2005884 w 3180891"/>
                <a:gd name="connsiteY3" fmla="*/ 6802782 h 6822660"/>
                <a:gd name="connsiteX4" fmla="*/ 577277 w 3180891"/>
                <a:gd name="connsiteY4" fmla="*/ 6822660 h 6822660"/>
                <a:gd name="connsiteX5" fmla="*/ 0 w 3180891"/>
                <a:gd name="connsiteY5" fmla="*/ 6798916 h 6822660"/>
                <a:gd name="connsiteX0" fmla="*/ 0 w 3180891"/>
                <a:gd name="connsiteY0" fmla="*/ 6801677 h 6825421"/>
                <a:gd name="connsiteX1" fmla="*/ 2761414 w 3180891"/>
                <a:gd name="connsiteY1" fmla="*/ 0 h 6825421"/>
                <a:gd name="connsiteX2" fmla="*/ 3180891 w 3180891"/>
                <a:gd name="connsiteY2" fmla="*/ 2761 h 6825421"/>
                <a:gd name="connsiteX3" fmla="*/ 2005884 w 3180891"/>
                <a:gd name="connsiteY3" fmla="*/ 6805543 h 6825421"/>
                <a:gd name="connsiteX4" fmla="*/ 577277 w 3180891"/>
                <a:gd name="connsiteY4" fmla="*/ 6825421 h 6825421"/>
                <a:gd name="connsiteX5" fmla="*/ 0 w 3180891"/>
                <a:gd name="connsiteY5" fmla="*/ 6801677 h 6825421"/>
                <a:gd name="connsiteX0" fmla="*/ 0 w 3180891"/>
                <a:gd name="connsiteY0" fmla="*/ 6798916 h 6822660"/>
                <a:gd name="connsiteX1" fmla="*/ 2843883 w 3180891"/>
                <a:gd name="connsiteY1" fmla="*/ 7178 h 6822660"/>
                <a:gd name="connsiteX2" fmla="*/ 3180891 w 3180891"/>
                <a:gd name="connsiteY2" fmla="*/ 0 h 6822660"/>
                <a:gd name="connsiteX3" fmla="*/ 2005884 w 3180891"/>
                <a:gd name="connsiteY3" fmla="*/ 6802782 h 6822660"/>
                <a:gd name="connsiteX4" fmla="*/ 577277 w 3180891"/>
                <a:gd name="connsiteY4" fmla="*/ 6822660 h 6822660"/>
                <a:gd name="connsiteX5" fmla="*/ 0 w 3180891"/>
                <a:gd name="connsiteY5" fmla="*/ 6798916 h 6822660"/>
                <a:gd name="connsiteX0" fmla="*/ 0 w 3180891"/>
                <a:gd name="connsiteY0" fmla="*/ 6801677 h 6825421"/>
                <a:gd name="connsiteX1" fmla="*/ 2784977 w 3180891"/>
                <a:gd name="connsiteY1" fmla="*/ 0 h 6825421"/>
                <a:gd name="connsiteX2" fmla="*/ 3180891 w 3180891"/>
                <a:gd name="connsiteY2" fmla="*/ 2761 h 6825421"/>
                <a:gd name="connsiteX3" fmla="*/ 2005884 w 3180891"/>
                <a:gd name="connsiteY3" fmla="*/ 6805543 h 6825421"/>
                <a:gd name="connsiteX4" fmla="*/ 577277 w 3180891"/>
                <a:gd name="connsiteY4" fmla="*/ 6825421 h 6825421"/>
                <a:gd name="connsiteX5" fmla="*/ 0 w 3180891"/>
                <a:gd name="connsiteY5" fmla="*/ 6801677 h 682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0891" h="6825421">
                  <a:moveTo>
                    <a:pt x="0" y="6801677"/>
                  </a:moveTo>
                  <a:lnTo>
                    <a:pt x="2784977" y="0"/>
                  </a:lnTo>
                  <a:lnTo>
                    <a:pt x="3180891" y="2761"/>
                  </a:lnTo>
                  <a:lnTo>
                    <a:pt x="2005884" y="6805543"/>
                  </a:lnTo>
                  <a:lnTo>
                    <a:pt x="577277" y="6825421"/>
                  </a:lnTo>
                  <a:lnTo>
                    <a:pt x="0" y="6801677"/>
                  </a:lnTo>
                  <a:close/>
                </a:path>
              </a:pathLst>
            </a:custGeom>
            <a:gradFill>
              <a:gsLst>
                <a:gs pos="83000">
                  <a:srgbClr val="0F5F7E">
                    <a:alpha val="0"/>
                  </a:srgbClr>
                </a:gs>
                <a:gs pos="0">
                  <a:schemeClr val="bg1">
                    <a:alpha val="26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29C891D-7608-4401-8BFA-7BB4BBDF004F}"/>
              </a:ext>
            </a:extLst>
          </p:cNvPr>
          <p:cNvSpPr/>
          <p:nvPr userDrawn="1"/>
        </p:nvSpPr>
        <p:spPr>
          <a:xfrm>
            <a:off x="0" y="-62994"/>
            <a:ext cx="3596874" cy="6542259"/>
          </a:xfrm>
          <a:custGeom>
            <a:avLst/>
            <a:gdLst>
              <a:gd name="connsiteX0" fmla="*/ 3596874 w 3596874"/>
              <a:gd name="connsiteY0" fmla="*/ 0 h 6542259"/>
              <a:gd name="connsiteX1" fmla="*/ 0 w 3596874"/>
              <a:gd name="connsiteY1" fmla="*/ 6542259 h 6542259"/>
              <a:gd name="connsiteX2" fmla="*/ 0 w 3596874"/>
              <a:gd name="connsiteY2" fmla="*/ 1641660 h 6542259"/>
              <a:gd name="connsiteX3" fmla="*/ 3129673 w 3596874"/>
              <a:gd name="connsiteY3" fmla="*/ 7178 h 654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6874" h="6542259">
                <a:moveTo>
                  <a:pt x="3596874" y="0"/>
                </a:moveTo>
                <a:lnTo>
                  <a:pt x="0" y="6542259"/>
                </a:lnTo>
                <a:lnTo>
                  <a:pt x="0" y="1641660"/>
                </a:lnTo>
                <a:lnTo>
                  <a:pt x="3129673" y="7178"/>
                </a:lnTo>
                <a:close/>
              </a:path>
            </a:pathLst>
          </a:custGeom>
          <a:gradFill>
            <a:gsLst>
              <a:gs pos="48000">
                <a:srgbClr val="0F5F7E">
                  <a:alpha val="0"/>
                </a:srgbClr>
              </a:gs>
              <a:gs pos="0">
                <a:schemeClr val="bg1">
                  <a:alpha val="26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97256B38-8013-6144-9D23-B533B43CDBCB}"/>
              </a:ext>
            </a:extLst>
          </p:cNvPr>
          <p:cNvSpPr/>
          <p:nvPr userDrawn="1"/>
        </p:nvSpPr>
        <p:spPr>
          <a:xfrm>
            <a:off x="-143124" y="-55817"/>
            <a:ext cx="4260763" cy="6825421"/>
          </a:xfrm>
          <a:custGeom>
            <a:avLst/>
            <a:gdLst>
              <a:gd name="connsiteX0" fmla="*/ 0 w 3175000"/>
              <a:gd name="connsiteY0" fmla="*/ 1981200 h 6845300"/>
              <a:gd name="connsiteX1" fmla="*/ 2832100 w 3175000"/>
              <a:gd name="connsiteY1" fmla="*/ 0 h 6845300"/>
              <a:gd name="connsiteX2" fmla="*/ 3175000 w 3175000"/>
              <a:gd name="connsiteY2" fmla="*/ 12700 h 6845300"/>
              <a:gd name="connsiteX3" fmla="*/ 368300 w 3175000"/>
              <a:gd name="connsiteY3" fmla="*/ 6845300 h 6845300"/>
              <a:gd name="connsiteX4" fmla="*/ 0 w 3175000"/>
              <a:gd name="connsiteY4" fmla="*/ 6845300 h 6845300"/>
              <a:gd name="connsiteX5" fmla="*/ 0 w 3175000"/>
              <a:gd name="connsiteY5" fmla="*/ 1981200 h 6845300"/>
              <a:gd name="connsiteX0" fmla="*/ 0 w 3180891"/>
              <a:gd name="connsiteY0" fmla="*/ 1988378 h 6852478"/>
              <a:gd name="connsiteX1" fmla="*/ 2832100 w 3180891"/>
              <a:gd name="connsiteY1" fmla="*/ 7178 h 6852478"/>
              <a:gd name="connsiteX2" fmla="*/ 3180891 w 3180891"/>
              <a:gd name="connsiteY2" fmla="*/ 0 h 6852478"/>
              <a:gd name="connsiteX3" fmla="*/ 368300 w 3180891"/>
              <a:gd name="connsiteY3" fmla="*/ 6852478 h 6852478"/>
              <a:gd name="connsiteX4" fmla="*/ 0 w 3180891"/>
              <a:gd name="connsiteY4" fmla="*/ 6852478 h 6852478"/>
              <a:gd name="connsiteX5" fmla="*/ 0 w 3180891"/>
              <a:gd name="connsiteY5" fmla="*/ 1988378 h 6852478"/>
              <a:gd name="connsiteX0" fmla="*/ 0 w 3180891"/>
              <a:gd name="connsiteY0" fmla="*/ 1988378 h 6852478"/>
              <a:gd name="connsiteX1" fmla="*/ 1960294 w 3180891"/>
              <a:gd name="connsiteY1" fmla="*/ 7178 h 6852478"/>
              <a:gd name="connsiteX2" fmla="*/ 3180891 w 3180891"/>
              <a:gd name="connsiteY2" fmla="*/ 0 h 6852478"/>
              <a:gd name="connsiteX3" fmla="*/ 368300 w 3180891"/>
              <a:gd name="connsiteY3" fmla="*/ 6852478 h 6852478"/>
              <a:gd name="connsiteX4" fmla="*/ 0 w 3180891"/>
              <a:gd name="connsiteY4" fmla="*/ 6852478 h 6852478"/>
              <a:gd name="connsiteX5" fmla="*/ 0 w 3180891"/>
              <a:gd name="connsiteY5" fmla="*/ 1988378 h 6852478"/>
              <a:gd name="connsiteX0" fmla="*/ 0 w 3180891"/>
              <a:gd name="connsiteY0" fmla="*/ 1988378 h 6971748"/>
              <a:gd name="connsiteX1" fmla="*/ 1960294 w 3180891"/>
              <a:gd name="connsiteY1" fmla="*/ 7178 h 6971748"/>
              <a:gd name="connsiteX2" fmla="*/ 3180891 w 3180891"/>
              <a:gd name="connsiteY2" fmla="*/ 0 h 6971748"/>
              <a:gd name="connsiteX3" fmla="*/ 1257779 w 3180891"/>
              <a:gd name="connsiteY3" fmla="*/ 6971748 h 6971748"/>
              <a:gd name="connsiteX4" fmla="*/ 0 w 3180891"/>
              <a:gd name="connsiteY4" fmla="*/ 6852478 h 6971748"/>
              <a:gd name="connsiteX5" fmla="*/ 0 w 3180891"/>
              <a:gd name="connsiteY5" fmla="*/ 1988378 h 6971748"/>
              <a:gd name="connsiteX0" fmla="*/ 0 w 4294212"/>
              <a:gd name="connsiteY0" fmla="*/ 4065656 h 6971748"/>
              <a:gd name="connsiteX1" fmla="*/ 3073615 w 4294212"/>
              <a:gd name="connsiteY1" fmla="*/ 7178 h 6971748"/>
              <a:gd name="connsiteX2" fmla="*/ 4294212 w 4294212"/>
              <a:gd name="connsiteY2" fmla="*/ 0 h 6971748"/>
              <a:gd name="connsiteX3" fmla="*/ 2371100 w 4294212"/>
              <a:gd name="connsiteY3" fmla="*/ 6971748 h 6971748"/>
              <a:gd name="connsiteX4" fmla="*/ 1113321 w 4294212"/>
              <a:gd name="connsiteY4" fmla="*/ 6852478 h 6971748"/>
              <a:gd name="connsiteX5" fmla="*/ 0 w 4294212"/>
              <a:gd name="connsiteY5" fmla="*/ 4065656 h 6971748"/>
              <a:gd name="connsiteX0" fmla="*/ 11781 w 4305993"/>
              <a:gd name="connsiteY0" fmla="*/ 4065656 h 6971748"/>
              <a:gd name="connsiteX1" fmla="*/ 3085396 w 4305993"/>
              <a:gd name="connsiteY1" fmla="*/ 7178 h 6971748"/>
              <a:gd name="connsiteX2" fmla="*/ 4305993 w 4305993"/>
              <a:gd name="connsiteY2" fmla="*/ 0 h 6971748"/>
              <a:gd name="connsiteX3" fmla="*/ 2382881 w 4305993"/>
              <a:gd name="connsiteY3" fmla="*/ 6971748 h 6971748"/>
              <a:gd name="connsiteX4" fmla="*/ 0 w 4305993"/>
              <a:gd name="connsiteY4" fmla="*/ 6822660 h 6971748"/>
              <a:gd name="connsiteX5" fmla="*/ 11781 w 4305993"/>
              <a:gd name="connsiteY5" fmla="*/ 4065656 h 6971748"/>
              <a:gd name="connsiteX0" fmla="*/ 11781 w 4305993"/>
              <a:gd name="connsiteY0" fmla="*/ 4065656 h 6822660"/>
              <a:gd name="connsiteX1" fmla="*/ 3085396 w 4305993"/>
              <a:gd name="connsiteY1" fmla="*/ 7178 h 6822660"/>
              <a:gd name="connsiteX2" fmla="*/ 4305993 w 4305993"/>
              <a:gd name="connsiteY2" fmla="*/ 0 h 6822660"/>
              <a:gd name="connsiteX3" fmla="*/ 2406444 w 4305993"/>
              <a:gd name="connsiteY3" fmla="*/ 6812721 h 6822660"/>
              <a:gd name="connsiteX4" fmla="*/ 0 w 4305993"/>
              <a:gd name="connsiteY4" fmla="*/ 6822660 h 6822660"/>
              <a:gd name="connsiteX5" fmla="*/ 11781 w 4305993"/>
              <a:gd name="connsiteY5" fmla="*/ 4065656 h 6822660"/>
              <a:gd name="connsiteX0" fmla="*/ 11781 w 3581451"/>
              <a:gd name="connsiteY0" fmla="*/ 4058478 h 6815482"/>
              <a:gd name="connsiteX1" fmla="*/ 3085396 w 3581451"/>
              <a:gd name="connsiteY1" fmla="*/ 0 h 6815482"/>
              <a:gd name="connsiteX2" fmla="*/ 3581451 w 3581451"/>
              <a:gd name="connsiteY2" fmla="*/ 2761 h 6815482"/>
              <a:gd name="connsiteX3" fmla="*/ 2406444 w 3581451"/>
              <a:gd name="connsiteY3" fmla="*/ 6805543 h 6815482"/>
              <a:gd name="connsiteX4" fmla="*/ 0 w 3581451"/>
              <a:gd name="connsiteY4" fmla="*/ 6815482 h 6815482"/>
              <a:gd name="connsiteX5" fmla="*/ 11781 w 3581451"/>
              <a:gd name="connsiteY5" fmla="*/ 4058478 h 6815482"/>
              <a:gd name="connsiteX0" fmla="*/ 11781 w 3581451"/>
              <a:gd name="connsiteY0" fmla="*/ 4055717 h 6812721"/>
              <a:gd name="connsiteX1" fmla="*/ 3167864 w 3581451"/>
              <a:gd name="connsiteY1" fmla="*/ 17117 h 6812721"/>
              <a:gd name="connsiteX2" fmla="*/ 3581451 w 3581451"/>
              <a:gd name="connsiteY2" fmla="*/ 0 h 6812721"/>
              <a:gd name="connsiteX3" fmla="*/ 2406444 w 3581451"/>
              <a:gd name="connsiteY3" fmla="*/ 6802782 h 6812721"/>
              <a:gd name="connsiteX4" fmla="*/ 0 w 3581451"/>
              <a:gd name="connsiteY4" fmla="*/ 6812721 h 6812721"/>
              <a:gd name="connsiteX5" fmla="*/ 11781 w 3581451"/>
              <a:gd name="connsiteY5" fmla="*/ 4055717 h 6812721"/>
              <a:gd name="connsiteX0" fmla="*/ 612621 w 3581451"/>
              <a:gd name="connsiteY0" fmla="*/ 6282082 h 6812721"/>
              <a:gd name="connsiteX1" fmla="*/ 3167864 w 3581451"/>
              <a:gd name="connsiteY1" fmla="*/ 17117 h 6812721"/>
              <a:gd name="connsiteX2" fmla="*/ 3581451 w 3581451"/>
              <a:gd name="connsiteY2" fmla="*/ 0 h 6812721"/>
              <a:gd name="connsiteX3" fmla="*/ 2406444 w 3581451"/>
              <a:gd name="connsiteY3" fmla="*/ 6802782 h 6812721"/>
              <a:gd name="connsiteX4" fmla="*/ 0 w 3581451"/>
              <a:gd name="connsiteY4" fmla="*/ 6812721 h 6812721"/>
              <a:gd name="connsiteX5" fmla="*/ 612621 w 3581451"/>
              <a:gd name="connsiteY5" fmla="*/ 6282082 h 6812721"/>
              <a:gd name="connsiteX0" fmla="*/ 0 w 2968830"/>
              <a:gd name="connsiteY0" fmla="*/ 6282082 h 6822660"/>
              <a:gd name="connsiteX1" fmla="*/ 2555243 w 2968830"/>
              <a:gd name="connsiteY1" fmla="*/ 17117 h 6822660"/>
              <a:gd name="connsiteX2" fmla="*/ 2968830 w 2968830"/>
              <a:gd name="connsiteY2" fmla="*/ 0 h 6822660"/>
              <a:gd name="connsiteX3" fmla="*/ 1793823 w 2968830"/>
              <a:gd name="connsiteY3" fmla="*/ 6802782 h 6822660"/>
              <a:gd name="connsiteX4" fmla="*/ 365216 w 2968830"/>
              <a:gd name="connsiteY4" fmla="*/ 6822660 h 6822660"/>
              <a:gd name="connsiteX5" fmla="*/ 0 w 2968830"/>
              <a:gd name="connsiteY5" fmla="*/ 6282082 h 6822660"/>
              <a:gd name="connsiteX0" fmla="*/ 0 w 3180891"/>
              <a:gd name="connsiteY0" fmla="*/ 6798916 h 6822660"/>
              <a:gd name="connsiteX1" fmla="*/ 2767304 w 3180891"/>
              <a:gd name="connsiteY1" fmla="*/ 17117 h 6822660"/>
              <a:gd name="connsiteX2" fmla="*/ 3180891 w 3180891"/>
              <a:gd name="connsiteY2" fmla="*/ 0 h 6822660"/>
              <a:gd name="connsiteX3" fmla="*/ 2005884 w 3180891"/>
              <a:gd name="connsiteY3" fmla="*/ 6802782 h 6822660"/>
              <a:gd name="connsiteX4" fmla="*/ 577277 w 3180891"/>
              <a:gd name="connsiteY4" fmla="*/ 6822660 h 6822660"/>
              <a:gd name="connsiteX5" fmla="*/ 0 w 3180891"/>
              <a:gd name="connsiteY5" fmla="*/ 6798916 h 6822660"/>
              <a:gd name="connsiteX0" fmla="*/ 0 w 3180891"/>
              <a:gd name="connsiteY0" fmla="*/ 6801677 h 6825421"/>
              <a:gd name="connsiteX1" fmla="*/ 2761414 w 3180891"/>
              <a:gd name="connsiteY1" fmla="*/ 0 h 6825421"/>
              <a:gd name="connsiteX2" fmla="*/ 3180891 w 3180891"/>
              <a:gd name="connsiteY2" fmla="*/ 2761 h 6825421"/>
              <a:gd name="connsiteX3" fmla="*/ 2005884 w 3180891"/>
              <a:gd name="connsiteY3" fmla="*/ 6805543 h 6825421"/>
              <a:gd name="connsiteX4" fmla="*/ 577277 w 3180891"/>
              <a:gd name="connsiteY4" fmla="*/ 6825421 h 6825421"/>
              <a:gd name="connsiteX5" fmla="*/ 0 w 3180891"/>
              <a:gd name="connsiteY5" fmla="*/ 6801677 h 6825421"/>
              <a:gd name="connsiteX0" fmla="*/ 0 w 3180891"/>
              <a:gd name="connsiteY0" fmla="*/ 6798916 h 6822660"/>
              <a:gd name="connsiteX1" fmla="*/ 2843883 w 3180891"/>
              <a:gd name="connsiteY1" fmla="*/ 7178 h 6822660"/>
              <a:gd name="connsiteX2" fmla="*/ 3180891 w 3180891"/>
              <a:gd name="connsiteY2" fmla="*/ 0 h 6822660"/>
              <a:gd name="connsiteX3" fmla="*/ 2005884 w 3180891"/>
              <a:gd name="connsiteY3" fmla="*/ 6802782 h 6822660"/>
              <a:gd name="connsiteX4" fmla="*/ 577277 w 3180891"/>
              <a:gd name="connsiteY4" fmla="*/ 6822660 h 6822660"/>
              <a:gd name="connsiteX5" fmla="*/ 0 w 3180891"/>
              <a:gd name="connsiteY5" fmla="*/ 6798916 h 6822660"/>
              <a:gd name="connsiteX0" fmla="*/ 0 w 3180891"/>
              <a:gd name="connsiteY0" fmla="*/ 6801677 h 6825421"/>
              <a:gd name="connsiteX1" fmla="*/ 2784977 w 3180891"/>
              <a:gd name="connsiteY1" fmla="*/ 0 h 6825421"/>
              <a:gd name="connsiteX2" fmla="*/ 3180891 w 3180891"/>
              <a:gd name="connsiteY2" fmla="*/ 2761 h 6825421"/>
              <a:gd name="connsiteX3" fmla="*/ 2005884 w 3180891"/>
              <a:gd name="connsiteY3" fmla="*/ 6805543 h 6825421"/>
              <a:gd name="connsiteX4" fmla="*/ 577277 w 3180891"/>
              <a:gd name="connsiteY4" fmla="*/ 6825421 h 6825421"/>
              <a:gd name="connsiteX5" fmla="*/ 0 w 3180891"/>
              <a:gd name="connsiteY5" fmla="*/ 6801677 h 682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0891" h="6825421">
                <a:moveTo>
                  <a:pt x="0" y="6801677"/>
                </a:moveTo>
                <a:lnTo>
                  <a:pt x="2784977" y="0"/>
                </a:lnTo>
                <a:lnTo>
                  <a:pt x="3180891" y="2761"/>
                </a:lnTo>
                <a:lnTo>
                  <a:pt x="2005884" y="6805543"/>
                </a:lnTo>
                <a:lnTo>
                  <a:pt x="577277" y="6825421"/>
                </a:lnTo>
                <a:lnTo>
                  <a:pt x="0" y="6801677"/>
                </a:lnTo>
                <a:close/>
              </a:path>
            </a:pathLst>
          </a:custGeom>
          <a:gradFill>
            <a:gsLst>
              <a:gs pos="83000">
                <a:srgbClr val="0F5F7E">
                  <a:alpha val="0"/>
                </a:srgbClr>
              </a:gs>
              <a:gs pos="0">
                <a:schemeClr val="bg1">
                  <a:alpha val="26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97757B-12CF-FA42-8ADD-C957B746CC95}"/>
              </a:ext>
            </a:extLst>
          </p:cNvPr>
          <p:cNvCxnSpPr>
            <a:cxnSpLocks/>
          </p:cNvCxnSpPr>
          <p:nvPr userDrawn="1"/>
        </p:nvCxnSpPr>
        <p:spPr>
          <a:xfrm flipV="1">
            <a:off x="8913701" y="-1788"/>
            <a:ext cx="2227575" cy="6854266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93F39B5-8FEE-0441-9169-8FDDBF0938C3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1790500" y="-1788"/>
            <a:ext cx="401500" cy="4262892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785D38A-0244-584C-AF1C-3FE9408D9695}"/>
              </a:ext>
            </a:extLst>
          </p:cNvPr>
          <p:cNvCxnSpPr>
            <a:cxnSpLocks/>
          </p:cNvCxnSpPr>
          <p:nvPr userDrawn="1"/>
        </p:nvCxnSpPr>
        <p:spPr>
          <a:xfrm flipV="1">
            <a:off x="76398" y="-57385"/>
            <a:ext cx="3749237" cy="6963258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A2780DD-FC5C-8B45-A130-A1FB45AD91D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-1788"/>
            <a:ext cx="982292" cy="5159004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29BCC71E-5582-E242-8510-18AE0AC630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05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18D0E1-31EE-1A4E-8F2D-7C93E3ECB0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232" cy="6858000"/>
          </a:xfrm>
          <a:prstGeom prst="rect">
            <a:avLst/>
          </a:prstGeom>
        </p:spPr>
      </p:pic>
      <p:sp>
        <p:nvSpPr>
          <p:cNvPr id="6" name="Text Placeholder 36">
            <a:extLst>
              <a:ext uri="{FF2B5EF4-FFF2-40B4-BE49-F238E27FC236}">
                <a16:creationId xmlns:a16="http://schemas.microsoft.com/office/drawing/2014/main" id="{5BB9B0B6-C511-4A7A-8EE6-5D7640635A5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E390E0-F5C9-4FEC-BD1E-34EFEE1362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242671A4-8A9F-5944-BD7A-1D222BDD67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2505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3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7698CC8-7A15-4CAB-8F24-67DA7E3B635E}"/>
              </a:ext>
            </a:extLst>
          </p:cNvPr>
          <p:cNvSpPr/>
          <p:nvPr userDrawn="1"/>
        </p:nvSpPr>
        <p:spPr>
          <a:xfrm flipH="1">
            <a:off x="8449808" y="0"/>
            <a:ext cx="3742193" cy="6525829"/>
          </a:xfrm>
          <a:custGeom>
            <a:avLst/>
            <a:gdLst>
              <a:gd name="connsiteX0" fmla="*/ 3742193 w 3742193"/>
              <a:gd name="connsiteY0" fmla="*/ 0 h 6525829"/>
              <a:gd name="connsiteX1" fmla="*/ 0 w 3742193"/>
              <a:gd name="connsiteY1" fmla="*/ 6049 h 6525829"/>
              <a:gd name="connsiteX2" fmla="*/ 0 w 3742193"/>
              <a:gd name="connsiteY2" fmla="*/ 6525829 h 652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2193" h="6525829">
                <a:moveTo>
                  <a:pt x="3742193" y="0"/>
                </a:moveTo>
                <a:lnTo>
                  <a:pt x="0" y="6049"/>
                </a:lnTo>
                <a:lnTo>
                  <a:pt x="0" y="6525829"/>
                </a:lnTo>
                <a:close/>
              </a:path>
            </a:pathLst>
          </a:custGeom>
          <a:gradFill>
            <a:gsLst>
              <a:gs pos="74000">
                <a:schemeClr val="accent4">
                  <a:alpha val="73000"/>
                </a:schemeClr>
              </a:gs>
              <a:gs pos="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F34B05B2-3782-4678-A34B-8B56BF61B59F}"/>
              </a:ext>
            </a:extLst>
          </p:cNvPr>
          <p:cNvSpPr/>
          <p:nvPr userDrawn="1"/>
        </p:nvSpPr>
        <p:spPr>
          <a:xfrm flipH="1" flipV="1">
            <a:off x="9915779" y="4397"/>
            <a:ext cx="2276221" cy="6853602"/>
          </a:xfrm>
          <a:custGeom>
            <a:avLst/>
            <a:gdLst>
              <a:gd name="connsiteX0" fmla="*/ 558862 w 2276221"/>
              <a:gd name="connsiteY0" fmla="*/ 6853602 h 6853602"/>
              <a:gd name="connsiteX1" fmla="*/ 0 w 2276221"/>
              <a:gd name="connsiteY1" fmla="*/ 6853602 h 6853602"/>
              <a:gd name="connsiteX2" fmla="*/ 0 w 2276221"/>
              <a:gd name="connsiteY2" fmla="*/ 0 h 6853602"/>
              <a:gd name="connsiteX3" fmla="*/ 2276221 w 2276221"/>
              <a:gd name="connsiteY3" fmla="*/ 0 h 6853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221" h="6853602">
                <a:moveTo>
                  <a:pt x="558862" y="6853602"/>
                </a:moveTo>
                <a:lnTo>
                  <a:pt x="0" y="6853602"/>
                </a:lnTo>
                <a:lnTo>
                  <a:pt x="0" y="0"/>
                </a:lnTo>
                <a:lnTo>
                  <a:pt x="2276221" y="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8000"/>
                  <a:alpha val="10000"/>
                </a:schemeClr>
              </a:gs>
              <a:gs pos="62000">
                <a:schemeClr val="accent1">
                  <a:alpha val="87000"/>
                  <a:lumMod val="93000"/>
                  <a:lumOff val="7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B00AA43-909C-EF49-9B4D-49D099178FEA}"/>
              </a:ext>
            </a:extLst>
          </p:cNvPr>
          <p:cNvGrpSpPr/>
          <p:nvPr userDrawn="1"/>
        </p:nvGrpSpPr>
        <p:grpSpPr>
          <a:xfrm>
            <a:off x="4642441" y="1747515"/>
            <a:ext cx="2907119" cy="2687989"/>
            <a:chOff x="1808480" y="2034708"/>
            <a:chExt cx="1016000" cy="93941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97BA65B-AE64-C746-B13D-7FA2FA85E85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20000"/>
            </a:blip>
            <a:srcRect r="53883"/>
            <a:stretch/>
          </p:blipFill>
          <p:spPr>
            <a:xfrm>
              <a:off x="1808480" y="2034708"/>
              <a:ext cx="497840" cy="939417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3443284-A3D0-1242-9D77-55FA56DF4CE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20000"/>
            </a:blip>
            <a:srcRect r="53883"/>
            <a:stretch/>
          </p:blipFill>
          <p:spPr>
            <a:xfrm>
              <a:off x="2326640" y="2034708"/>
              <a:ext cx="497840" cy="939417"/>
            </a:xfrm>
            <a:prstGeom prst="rect">
              <a:avLst/>
            </a:prstGeom>
          </p:spPr>
        </p:pic>
      </p:grp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8CF0906-8B84-4B66-BA81-34A0D22A41AC}"/>
              </a:ext>
            </a:extLst>
          </p:cNvPr>
          <p:cNvSpPr/>
          <p:nvPr userDrawn="1"/>
        </p:nvSpPr>
        <p:spPr>
          <a:xfrm rot="10800000" flipH="1">
            <a:off x="0" y="0"/>
            <a:ext cx="3409631" cy="6858000"/>
          </a:xfrm>
          <a:custGeom>
            <a:avLst/>
            <a:gdLst>
              <a:gd name="connsiteX0" fmla="*/ 0 w 3409631"/>
              <a:gd name="connsiteY0" fmla="*/ 6858000 h 6858000"/>
              <a:gd name="connsiteX1" fmla="*/ 96110 w 3409631"/>
              <a:gd name="connsiteY1" fmla="*/ 6858000 h 6858000"/>
              <a:gd name="connsiteX2" fmla="*/ 3409631 w 3409631"/>
              <a:gd name="connsiteY2" fmla="*/ 0 h 6858000"/>
              <a:gd name="connsiteX3" fmla="*/ 0 w 3409631"/>
              <a:gd name="connsiteY3" fmla="*/ 65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9631" h="6858000">
                <a:moveTo>
                  <a:pt x="0" y="6858000"/>
                </a:moveTo>
                <a:lnTo>
                  <a:pt x="96110" y="6858000"/>
                </a:lnTo>
                <a:lnTo>
                  <a:pt x="3409631" y="0"/>
                </a:lnTo>
                <a:lnTo>
                  <a:pt x="0" y="6542"/>
                </a:lnTo>
                <a:close/>
              </a:path>
            </a:pathLst>
          </a:custGeom>
          <a:gradFill>
            <a:gsLst>
              <a:gs pos="74000">
                <a:schemeClr val="accent4">
                  <a:alpha val="73000"/>
                </a:schemeClr>
              </a:gs>
              <a:gs pos="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B5A3F59-170C-4358-A0BB-5B1BE3298282}"/>
              </a:ext>
            </a:extLst>
          </p:cNvPr>
          <p:cNvSpPr/>
          <p:nvPr userDrawn="1"/>
        </p:nvSpPr>
        <p:spPr>
          <a:xfrm rot="10800000" flipH="1" flipV="1">
            <a:off x="0" y="0"/>
            <a:ext cx="2170859" cy="6858000"/>
          </a:xfrm>
          <a:custGeom>
            <a:avLst/>
            <a:gdLst>
              <a:gd name="connsiteX0" fmla="*/ 0 w 2170859"/>
              <a:gd name="connsiteY0" fmla="*/ 0 h 6858000"/>
              <a:gd name="connsiteX1" fmla="*/ 2170859 w 2170859"/>
              <a:gd name="connsiteY1" fmla="*/ 0 h 6858000"/>
              <a:gd name="connsiteX2" fmla="*/ 722949 w 2170859"/>
              <a:gd name="connsiteY2" fmla="*/ 6858000 h 6858000"/>
              <a:gd name="connsiteX3" fmla="*/ 0 w 217085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0859" h="6858000">
                <a:moveTo>
                  <a:pt x="0" y="0"/>
                </a:moveTo>
                <a:lnTo>
                  <a:pt x="2170859" y="0"/>
                </a:lnTo>
                <a:lnTo>
                  <a:pt x="72294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8000"/>
                  <a:alpha val="10000"/>
                </a:schemeClr>
              </a:gs>
              <a:gs pos="62000">
                <a:schemeClr val="accent1">
                  <a:alpha val="87000"/>
                  <a:lumMod val="93000"/>
                  <a:lumOff val="7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6707B3-6D9E-49A2-9D2D-04F27BE251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12720" y="3949400"/>
            <a:ext cx="6766560" cy="639733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–Attribution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26C7A7-D878-47CC-9FE2-513EE61127D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712720" y="2470150"/>
            <a:ext cx="6766560" cy="137001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quote</a:t>
            </a:r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B3EEF438-26FC-7B4A-9D53-CBE418CAAF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582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4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4EB9AB-0596-425A-98FC-501AAB1613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FA0AA-800E-7843-B512-35F1E9224D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alphaModFix amt="25000"/>
          </a:blip>
          <a:stretch>
            <a:fillRect/>
          </a:stretch>
        </p:blipFill>
        <p:spPr>
          <a:xfrm>
            <a:off x="1119056" y="1659112"/>
            <a:ext cx="735132" cy="639733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394CB2C-5208-4516-9CE5-87591A2007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45024" y="1660055"/>
            <a:ext cx="7315200" cy="165738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54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</a:t>
            </a:r>
            <a:r>
              <a:rPr lang="en-US" dirty="0"/>
              <a:t> to add quote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5376B58-0D2B-4FF4-B53E-D9BC23DE73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45024" y="3323179"/>
            <a:ext cx="7315200" cy="66101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–</a:t>
            </a:r>
            <a:r>
              <a:rPr lang="en-GB" noProof="0" dirty="0"/>
              <a:t>Attribution</a:t>
            </a:r>
            <a:r>
              <a:rPr lang="en-US" dirty="0"/>
              <a:t> name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980919E0-2B36-8741-BB60-02EEB7CE0F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461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5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150B8144-276B-844E-AB09-856E360E0D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alphaModFix amt="30000"/>
          </a:blip>
          <a:stretch>
            <a:fillRect/>
          </a:stretch>
        </p:blipFill>
        <p:spPr>
          <a:xfrm>
            <a:off x="3712175" y="977594"/>
            <a:ext cx="735132" cy="639733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BCDE960-5EC6-49DA-9537-3203C82B14A8}"/>
              </a:ext>
            </a:extLst>
          </p:cNvPr>
          <p:cNvSpPr/>
          <p:nvPr userDrawn="1"/>
        </p:nvSpPr>
        <p:spPr>
          <a:xfrm flipV="1">
            <a:off x="0" y="0"/>
            <a:ext cx="3753196" cy="4975888"/>
          </a:xfrm>
          <a:custGeom>
            <a:avLst/>
            <a:gdLst>
              <a:gd name="connsiteX0" fmla="*/ 0 w 3753196"/>
              <a:gd name="connsiteY0" fmla="*/ 4975888 h 4975888"/>
              <a:gd name="connsiteX1" fmla="*/ 3753196 w 3753196"/>
              <a:gd name="connsiteY1" fmla="*/ 4975888 h 4975888"/>
              <a:gd name="connsiteX2" fmla="*/ 0 w 3753196"/>
              <a:gd name="connsiteY2" fmla="*/ 0 h 497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53196" h="4975888">
                <a:moveTo>
                  <a:pt x="0" y="4975888"/>
                </a:moveTo>
                <a:lnTo>
                  <a:pt x="3753196" y="497588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5000">
                <a:schemeClr val="accent4">
                  <a:alpha val="89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771F24-B90F-2B4E-BFD9-7FA2F32128D3}"/>
              </a:ext>
            </a:extLst>
          </p:cNvPr>
          <p:cNvCxnSpPr>
            <a:cxnSpLocks/>
          </p:cNvCxnSpPr>
          <p:nvPr userDrawn="1"/>
        </p:nvCxnSpPr>
        <p:spPr>
          <a:xfrm>
            <a:off x="524676" y="-27432"/>
            <a:ext cx="5310859" cy="6888754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1309D15-EC9B-4E1C-9849-0B80574505B4}"/>
              </a:ext>
            </a:extLst>
          </p:cNvPr>
          <p:cNvSpPr/>
          <p:nvPr userDrawn="1"/>
        </p:nvSpPr>
        <p:spPr>
          <a:xfrm>
            <a:off x="2" y="1"/>
            <a:ext cx="5712299" cy="6858000"/>
          </a:xfrm>
          <a:custGeom>
            <a:avLst/>
            <a:gdLst>
              <a:gd name="connsiteX0" fmla="*/ 0 w 5712299"/>
              <a:gd name="connsiteY0" fmla="*/ 0 h 6858000"/>
              <a:gd name="connsiteX1" fmla="*/ 416065 w 5712299"/>
              <a:gd name="connsiteY1" fmla="*/ 0 h 6858000"/>
              <a:gd name="connsiteX2" fmla="*/ 5712299 w 5712299"/>
              <a:gd name="connsiteY2" fmla="*/ 6858000 h 6858000"/>
              <a:gd name="connsiteX3" fmla="*/ 0 w 57122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2299" h="6858000">
                <a:moveTo>
                  <a:pt x="0" y="0"/>
                </a:moveTo>
                <a:lnTo>
                  <a:pt x="416065" y="0"/>
                </a:lnTo>
                <a:lnTo>
                  <a:pt x="57122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8000">
                <a:schemeClr val="accent4">
                  <a:alpha val="87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6ADD10B-0146-F745-B646-3159F9A476D9}"/>
              </a:ext>
            </a:extLst>
          </p:cNvPr>
          <p:cNvCxnSpPr>
            <a:cxnSpLocks/>
          </p:cNvCxnSpPr>
          <p:nvPr userDrawn="1"/>
        </p:nvCxnSpPr>
        <p:spPr>
          <a:xfrm>
            <a:off x="662505" y="-27432"/>
            <a:ext cx="5321115" cy="6902057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C95B8E-39CC-444F-A866-75C77C714FB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6208" y="1104861"/>
            <a:ext cx="7066192" cy="165738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54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</a:t>
            </a:r>
            <a:r>
              <a:rPr lang="en-US" dirty="0"/>
              <a:t> to add quote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D020BAC-609F-401F-BEDF-5E4D14F6090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6208" y="2767985"/>
            <a:ext cx="7066192" cy="66101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–Attribution name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6F6DBB21-56C1-EE42-B963-D2037A4C4B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4121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6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B31051F-FBBC-40A7-A61A-056F1FEA4451}"/>
              </a:ext>
            </a:extLst>
          </p:cNvPr>
          <p:cNvSpPr/>
          <p:nvPr userDrawn="1"/>
        </p:nvSpPr>
        <p:spPr>
          <a:xfrm>
            <a:off x="7973568" y="4032504"/>
            <a:ext cx="4218432" cy="2834640"/>
          </a:xfrm>
          <a:custGeom>
            <a:avLst/>
            <a:gdLst>
              <a:gd name="connsiteX0" fmla="*/ 3712464 w 4218432"/>
              <a:gd name="connsiteY0" fmla="*/ 0 h 2834640"/>
              <a:gd name="connsiteX1" fmla="*/ 4218432 w 4218432"/>
              <a:gd name="connsiteY1" fmla="*/ 550449 h 2834640"/>
              <a:gd name="connsiteX2" fmla="*/ 4218432 w 4218432"/>
              <a:gd name="connsiteY2" fmla="*/ 2834640 h 2834640"/>
              <a:gd name="connsiteX3" fmla="*/ 0 w 4218432"/>
              <a:gd name="connsiteY3" fmla="*/ 2834640 h 283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8432" h="2834640">
                <a:moveTo>
                  <a:pt x="3712464" y="0"/>
                </a:moveTo>
                <a:lnTo>
                  <a:pt x="4218432" y="550449"/>
                </a:lnTo>
                <a:lnTo>
                  <a:pt x="4218432" y="2834640"/>
                </a:lnTo>
                <a:lnTo>
                  <a:pt x="0" y="283464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E9E87C1-9A3A-4500-86C6-E801FFF2C005}"/>
              </a:ext>
            </a:extLst>
          </p:cNvPr>
          <p:cNvSpPr/>
          <p:nvPr userDrawn="1"/>
        </p:nvSpPr>
        <p:spPr>
          <a:xfrm>
            <a:off x="4448326" y="2"/>
            <a:ext cx="7743674" cy="6860921"/>
          </a:xfrm>
          <a:custGeom>
            <a:avLst/>
            <a:gdLst>
              <a:gd name="connsiteX0" fmla="*/ 0 w 7743674"/>
              <a:gd name="connsiteY0" fmla="*/ 0 h 6860921"/>
              <a:gd name="connsiteX1" fmla="*/ 3597449 w 7743674"/>
              <a:gd name="connsiteY1" fmla="*/ 0 h 6860921"/>
              <a:gd name="connsiteX2" fmla="*/ 7743674 w 7743674"/>
              <a:gd name="connsiteY2" fmla="*/ 4608431 h 6860921"/>
              <a:gd name="connsiteX3" fmla="*/ 7743674 w 7743674"/>
              <a:gd name="connsiteY3" fmla="*/ 6860921 h 6860921"/>
              <a:gd name="connsiteX4" fmla="*/ 6077872 w 7743674"/>
              <a:gd name="connsiteY4" fmla="*/ 6853286 h 686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43674" h="6860921">
                <a:moveTo>
                  <a:pt x="0" y="0"/>
                </a:moveTo>
                <a:lnTo>
                  <a:pt x="3597449" y="0"/>
                </a:lnTo>
                <a:lnTo>
                  <a:pt x="7743674" y="4608431"/>
                </a:lnTo>
                <a:lnTo>
                  <a:pt x="7743674" y="6860921"/>
                </a:lnTo>
                <a:lnTo>
                  <a:pt x="6077872" y="6853286"/>
                </a:lnTo>
                <a:close/>
              </a:path>
            </a:pathLst>
          </a:cu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1F6C0BD-34E2-F343-B5DD-837F21A1131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4339771" y="19781"/>
            <a:ext cx="6056958" cy="6844153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691EB9-C81E-45A1-9DB1-9280565284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" y="2787650"/>
            <a:ext cx="5669280" cy="24987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5400" b="1"/>
            </a:lvl2pPr>
            <a:lvl3pPr>
              <a:defRPr sz="5400" b="1"/>
            </a:lvl3pPr>
            <a:lvl4pPr>
              <a:defRPr sz="5400" b="1"/>
            </a:lvl4pPr>
            <a:lvl5pPr>
              <a:defRPr sz="5400" b="1"/>
            </a:lvl5pPr>
          </a:lstStyle>
          <a:p>
            <a:pPr lvl="0"/>
            <a:r>
              <a:rPr lang="en-US" dirty="0"/>
              <a:t>Click to add quote</a:t>
            </a: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9497C0D-1FF6-134A-9184-9ABF155CFE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186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/ Content / Video ">
    <p:bg>
      <p:bgPr>
        <a:gradFill>
          <a:gsLst>
            <a:gs pos="62000">
              <a:schemeClr val="accent4"/>
            </a:gs>
            <a:gs pos="0">
              <a:schemeClr val="accent4">
                <a:lumMod val="50000"/>
              </a:schemeClr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6640645-9C01-4014-ACB6-CFEC73305AA1}"/>
              </a:ext>
            </a:extLst>
          </p:cNvPr>
          <p:cNvSpPr/>
          <p:nvPr/>
        </p:nvSpPr>
        <p:spPr>
          <a:xfrm rot="19379608">
            <a:off x="-1748160" y="-602034"/>
            <a:ext cx="7674989" cy="7712885"/>
          </a:xfrm>
          <a:custGeom>
            <a:avLst/>
            <a:gdLst>
              <a:gd name="connsiteX0" fmla="*/ 7674989 w 7674989"/>
              <a:gd name="connsiteY0" fmla="*/ 2673579 h 7712885"/>
              <a:gd name="connsiteX1" fmla="*/ 2966986 w 7674989"/>
              <a:gd name="connsiteY1" fmla="*/ 7712885 h 7712885"/>
              <a:gd name="connsiteX2" fmla="*/ 0 w 7674989"/>
              <a:gd name="connsiteY2" fmla="*/ 5476571 h 7712885"/>
              <a:gd name="connsiteX3" fmla="*/ 4127871 w 7674989"/>
              <a:gd name="connsiteY3" fmla="*/ 0 h 771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4989" h="7712885">
                <a:moveTo>
                  <a:pt x="7674989" y="2673579"/>
                </a:moveTo>
                <a:lnTo>
                  <a:pt x="2966986" y="7712885"/>
                </a:lnTo>
                <a:lnTo>
                  <a:pt x="0" y="5476571"/>
                </a:lnTo>
                <a:lnTo>
                  <a:pt x="4127871" y="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2F2CA31-ACC6-4DB3-A513-DA544EF904F4}"/>
              </a:ext>
            </a:extLst>
          </p:cNvPr>
          <p:cNvSpPr/>
          <p:nvPr/>
        </p:nvSpPr>
        <p:spPr>
          <a:xfrm rot="19379608">
            <a:off x="-255267" y="2384753"/>
            <a:ext cx="11353959" cy="4469448"/>
          </a:xfrm>
          <a:custGeom>
            <a:avLst/>
            <a:gdLst>
              <a:gd name="connsiteX0" fmla="*/ 11353959 w 11353959"/>
              <a:gd name="connsiteY0" fmla="*/ 2541281 h 4469448"/>
              <a:gd name="connsiteX1" fmla="*/ 4922798 w 11353959"/>
              <a:gd name="connsiteY1" fmla="*/ 4469448 h 4469448"/>
              <a:gd name="connsiteX2" fmla="*/ 0 w 11353959"/>
              <a:gd name="connsiteY2" fmla="*/ 758974 h 4469448"/>
              <a:gd name="connsiteX3" fmla="*/ 572064 w 11353959"/>
              <a:gd name="connsiteY3" fmla="*/ 0 h 446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53959" h="4469448">
                <a:moveTo>
                  <a:pt x="11353959" y="2541281"/>
                </a:moveTo>
                <a:lnTo>
                  <a:pt x="4922798" y="4469448"/>
                </a:lnTo>
                <a:lnTo>
                  <a:pt x="0" y="758974"/>
                </a:lnTo>
                <a:lnTo>
                  <a:pt x="572064" y="0"/>
                </a:lnTo>
                <a:close/>
              </a:path>
            </a:pathLst>
          </a:custGeom>
          <a:gradFill>
            <a:gsLst>
              <a:gs pos="99000">
                <a:schemeClr val="bg1">
                  <a:alpha val="9000"/>
                </a:schemeClr>
              </a:gs>
              <a:gs pos="0">
                <a:schemeClr val="bg1">
                  <a:alpha val="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DE6D801-0970-A944-893E-ECB4C295E3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0978"/>
          <a:stretch/>
        </p:blipFill>
        <p:spPr>
          <a:xfrm>
            <a:off x="0" y="6775487"/>
            <a:ext cx="12192000" cy="82513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4354659-C908-4A17-9232-5C7E621292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sub-title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EBA134-1D60-44D3-A84D-91E2966DE4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1D9A821-078D-43B9-8464-538D8E012862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056788" y="2108778"/>
            <a:ext cx="252561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GB" noProof="0" dirty="0"/>
              <a:t>Second</a:t>
            </a:r>
            <a:r>
              <a:rPr lang="en-US" dirty="0"/>
              <a:t>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3366D18E-8AA5-4690-BA85-84E71374D53A}"/>
              </a:ext>
            </a:extLst>
          </p:cNvPr>
          <p:cNvSpPr>
            <a:spLocks noGrp="1"/>
          </p:cNvSpPr>
          <p:nvPr>
            <p:ph type="media" sz="quarter" idx="24" hasCustomPrompt="1"/>
          </p:nvPr>
        </p:nvSpPr>
        <p:spPr>
          <a:xfrm>
            <a:off x="609600" y="1471584"/>
            <a:ext cx="8107182" cy="4443480"/>
          </a:xfrm>
          <a:prstGeom prst="rect">
            <a:avLst/>
          </a:prstGeom>
          <a:effectLst>
            <a:softEdge rad="0"/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</a:t>
            </a:r>
            <a:r>
              <a:rPr lang="en-GB" noProof="0" dirty="0"/>
              <a:t>insert</a:t>
            </a:r>
            <a:r>
              <a:rPr lang="en-US" dirty="0"/>
              <a:t> video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8BCB93E-1DD3-D242-AFF8-8CD8BC6569A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056788" y="1531199"/>
            <a:ext cx="252561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63AFA50-524F-4FAD-99B2-5E1FE06BA878}"/>
              </a:ext>
            </a:extLst>
          </p:cNvPr>
          <p:cNvSpPr/>
          <p:nvPr userDrawn="1"/>
        </p:nvSpPr>
        <p:spPr>
          <a:xfrm rot="19379608">
            <a:off x="1248447" y="-2838051"/>
            <a:ext cx="7456088" cy="7238188"/>
          </a:xfrm>
          <a:custGeom>
            <a:avLst/>
            <a:gdLst>
              <a:gd name="connsiteX0" fmla="*/ 224099 w 7456088"/>
              <a:gd name="connsiteY0" fmla="*/ 0 h 7238188"/>
              <a:gd name="connsiteX1" fmla="*/ 6750984 w 7456088"/>
              <a:gd name="connsiteY1" fmla="*/ 4919527 h 7238188"/>
              <a:gd name="connsiteX2" fmla="*/ 7456088 w 7456088"/>
              <a:gd name="connsiteY2" fmla="*/ 7238188 h 7238188"/>
              <a:gd name="connsiteX3" fmla="*/ 0 w 7456088"/>
              <a:gd name="connsiteY3" fmla="*/ 297319 h 723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6088" h="7238188">
                <a:moveTo>
                  <a:pt x="224099" y="0"/>
                </a:moveTo>
                <a:lnTo>
                  <a:pt x="6750984" y="4919527"/>
                </a:lnTo>
                <a:lnTo>
                  <a:pt x="7456088" y="7238188"/>
                </a:lnTo>
                <a:lnTo>
                  <a:pt x="0" y="297319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15000"/>
                </a:schemeClr>
              </a:gs>
              <a:gs pos="0">
                <a:schemeClr val="bg1">
                  <a:alpha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A926F7C0-13D2-F348-AB76-4A22ED4E6B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42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1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87B2371-49E4-9F47-8F08-E8F510763F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232" cy="6858000"/>
          </a:xfrm>
          <a:prstGeom prst="rect">
            <a:avLst/>
          </a:prstGeom>
        </p:spPr>
      </p:pic>
      <p:sp>
        <p:nvSpPr>
          <p:cNvPr id="22" name="Text Placeholder 36">
            <a:extLst>
              <a:ext uri="{FF2B5EF4-FFF2-40B4-BE49-F238E27FC236}">
                <a16:creationId xmlns:a16="http://schemas.microsoft.com/office/drawing/2014/main" id="{E69E6E09-34D7-4C4D-AE1A-2B52069CE7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9C8012CE-B14A-48AF-9BB0-2645651F239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4065" y="3707691"/>
            <a:ext cx="457833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A826554-1935-407A-B954-A94B6979D3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6350"/>
            <a:ext cx="10007600" cy="6871608"/>
          </a:xfrm>
          <a:custGeom>
            <a:avLst/>
            <a:gdLst>
              <a:gd name="connsiteX0" fmla="*/ 1291771 w 10007600"/>
              <a:gd name="connsiteY0" fmla="*/ 0 h 6879771"/>
              <a:gd name="connsiteX1" fmla="*/ 10007600 w 10007600"/>
              <a:gd name="connsiteY1" fmla="*/ 14514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0" fmla="*/ 1291771 w 10007600"/>
              <a:gd name="connsiteY0" fmla="*/ 0 h 6879771"/>
              <a:gd name="connsiteX1" fmla="*/ 10007600 w 10007600"/>
              <a:gd name="connsiteY1" fmla="*/ 5450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5" fmla="*/ 1291771 w 10007600"/>
              <a:gd name="connsiteY5" fmla="*/ 0 h 687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7600" h="6879771">
                <a:moveTo>
                  <a:pt x="1291771" y="0"/>
                </a:moveTo>
                <a:lnTo>
                  <a:pt x="10007600" y="5450"/>
                </a:lnTo>
                <a:lnTo>
                  <a:pt x="1756229" y="6865257"/>
                </a:lnTo>
                <a:lnTo>
                  <a:pt x="0" y="6879771"/>
                </a:lnTo>
                <a:lnTo>
                  <a:pt x="0" y="3476171"/>
                </a:lnTo>
                <a:lnTo>
                  <a:pt x="1291771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00400" tIns="0" bIns="1463040" anchor="ctr" anchorCtr="0">
            <a:noAutofit/>
          </a:bodyPr>
          <a:lstStyle>
            <a:lvl1pPr marL="0" indent="0" algn="l">
              <a:buNone/>
              <a:defRPr sz="2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0CEB9B-B36D-824E-BCD3-D4D073C134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23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A930A56-C03F-D145-AB3A-84443A3BA5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Text Placeholder 36">
            <a:extLst>
              <a:ext uri="{FF2B5EF4-FFF2-40B4-BE49-F238E27FC236}">
                <a16:creationId xmlns:a16="http://schemas.microsoft.com/office/drawing/2014/main" id="{729D9D16-3A21-4FD0-994E-92383F2258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4CA7905-08E3-491E-8DE6-4FA13B2935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B33E216-D733-0A4A-8E3F-5744634720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66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2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7F9A25C-3A29-3C4B-A3F3-0ECA9EE835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ext Placeholder 36">
            <a:extLst>
              <a:ext uri="{FF2B5EF4-FFF2-40B4-BE49-F238E27FC236}">
                <a16:creationId xmlns:a16="http://schemas.microsoft.com/office/drawing/2014/main" id="{78FF09C7-8FBC-49ED-BBB1-61C779D455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885F5FED-7E1A-4E7F-900D-90BA9CFB9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D511509-41EE-4549-B6D4-BBFA6E0F9D8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6350"/>
            <a:ext cx="10007600" cy="6871608"/>
          </a:xfrm>
          <a:custGeom>
            <a:avLst/>
            <a:gdLst>
              <a:gd name="connsiteX0" fmla="*/ 1291771 w 10007600"/>
              <a:gd name="connsiteY0" fmla="*/ 0 h 6879771"/>
              <a:gd name="connsiteX1" fmla="*/ 10007600 w 10007600"/>
              <a:gd name="connsiteY1" fmla="*/ 14514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0" fmla="*/ 1291771 w 10007600"/>
              <a:gd name="connsiteY0" fmla="*/ 0 h 6879771"/>
              <a:gd name="connsiteX1" fmla="*/ 10007600 w 10007600"/>
              <a:gd name="connsiteY1" fmla="*/ 5450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5" fmla="*/ 1291771 w 10007600"/>
              <a:gd name="connsiteY5" fmla="*/ 0 h 687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7600" h="6879771">
                <a:moveTo>
                  <a:pt x="1291771" y="0"/>
                </a:moveTo>
                <a:lnTo>
                  <a:pt x="10007600" y="5450"/>
                </a:lnTo>
                <a:lnTo>
                  <a:pt x="1756229" y="6865257"/>
                </a:lnTo>
                <a:lnTo>
                  <a:pt x="0" y="6879771"/>
                </a:lnTo>
                <a:lnTo>
                  <a:pt x="0" y="3476171"/>
                </a:lnTo>
                <a:lnTo>
                  <a:pt x="1291771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00400" tIns="0" bIns="1463040" anchor="ctr" anchorCtr="0">
            <a:noAutofit/>
          </a:bodyPr>
          <a:lstStyle>
            <a:lvl1pPr marL="0" indent="0" algn="l">
              <a:buNone/>
              <a:defRPr sz="2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E4FF3BEF-9268-1940-BA6F-BF7D5DEB2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285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793905A-D74D-FC47-8EA0-5421BD0497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Text Placeholder 36">
            <a:extLst>
              <a:ext uri="{FF2B5EF4-FFF2-40B4-BE49-F238E27FC236}">
                <a16:creationId xmlns:a16="http://schemas.microsoft.com/office/drawing/2014/main" id="{86805D56-43A8-44F9-A139-BA00FCCAD9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C9004A93-4C6F-4354-9D71-F8FF295DEC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42B2DB59-BD42-0D4B-A9A7-1B882B4B63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644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3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8FC87FB-1F39-8246-B9BA-8B1EF10B66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ext Placeholder 36">
            <a:extLst>
              <a:ext uri="{FF2B5EF4-FFF2-40B4-BE49-F238E27FC236}">
                <a16:creationId xmlns:a16="http://schemas.microsoft.com/office/drawing/2014/main" id="{43FEF6D0-CE47-4C9F-BBA5-F04B2BE23F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523F2E-20A4-4513-A796-B378F427C0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3915" y="3706560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E9DEC3C-40BB-4059-8F22-1EB0FD919E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7481"/>
            <a:ext cx="10007600" cy="6871608"/>
          </a:xfrm>
          <a:custGeom>
            <a:avLst/>
            <a:gdLst>
              <a:gd name="connsiteX0" fmla="*/ 1291771 w 10007600"/>
              <a:gd name="connsiteY0" fmla="*/ 0 h 6879771"/>
              <a:gd name="connsiteX1" fmla="*/ 10007600 w 10007600"/>
              <a:gd name="connsiteY1" fmla="*/ 14514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0" fmla="*/ 1291771 w 10007600"/>
              <a:gd name="connsiteY0" fmla="*/ 0 h 6879771"/>
              <a:gd name="connsiteX1" fmla="*/ 10007600 w 10007600"/>
              <a:gd name="connsiteY1" fmla="*/ 5450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5" fmla="*/ 1291771 w 10007600"/>
              <a:gd name="connsiteY5" fmla="*/ 0 h 687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7600" h="6879771">
                <a:moveTo>
                  <a:pt x="1291771" y="0"/>
                </a:moveTo>
                <a:lnTo>
                  <a:pt x="10007600" y="5450"/>
                </a:lnTo>
                <a:lnTo>
                  <a:pt x="1756229" y="6865257"/>
                </a:lnTo>
                <a:lnTo>
                  <a:pt x="0" y="6879771"/>
                </a:lnTo>
                <a:lnTo>
                  <a:pt x="0" y="3476171"/>
                </a:lnTo>
                <a:lnTo>
                  <a:pt x="1291771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00400" tIns="0" bIns="1463040" anchor="ctr" anchorCtr="0">
            <a:noAutofit/>
          </a:bodyPr>
          <a:lstStyle>
            <a:lvl1pPr marL="0" indent="0" algn="l">
              <a:buNone/>
              <a:defRPr sz="2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24B6C1EC-9020-1049-BD81-52334497D9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008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Break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24F2AF89-5A43-E046-9CEF-D6E00063F8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51593" y="6131290"/>
            <a:ext cx="1130809" cy="350392"/>
          </a:xfrm>
          <a:prstGeom prst="rect">
            <a:avLst/>
          </a:prstGeom>
        </p:spPr>
      </p:pic>
      <p:sp>
        <p:nvSpPr>
          <p:cNvPr id="11" name="Text Placeholder 36">
            <a:extLst>
              <a:ext uri="{FF2B5EF4-FFF2-40B4-BE49-F238E27FC236}">
                <a16:creationId xmlns:a16="http://schemas.microsoft.com/office/drawing/2014/main" id="{43FEF6D0-CE47-4C9F-BBA5-F04B2BE23F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9788" y="5075428"/>
            <a:ext cx="4510830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523F2E-20A4-4513-A796-B378F427C0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69667" y="3707691"/>
            <a:ext cx="4512734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0032549A-8B0C-434F-BC49-C88E3B4BE5DB}"/>
              </a:ext>
            </a:extLst>
          </p:cNvPr>
          <p:cNvSpPr/>
          <p:nvPr userDrawn="1"/>
        </p:nvSpPr>
        <p:spPr>
          <a:xfrm>
            <a:off x="0" y="-74428"/>
            <a:ext cx="4512734" cy="6932427"/>
          </a:xfrm>
          <a:custGeom>
            <a:avLst/>
            <a:gdLst>
              <a:gd name="connsiteX0" fmla="*/ 1718734 w 4512734"/>
              <a:gd name="connsiteY0" fmla="*/ 8467 h 6824133"/>
              <a:gd name="connsiteX1" fmla="*/ 4512734 w 4512734"/>
              <a:gd name="connsiteY1" fmla="*/ 6824133 h 6824133"/>
              <a:gd name="connsiteX2" fmla="*/ 0 w 4512734"/>
              <a:gd name="connsiteY2" fmla="*/ 6824133 h 6824133"/>
              <a:gd name="connsiteX3" fmla="*/ 0 w 4512734"/>
              <a:gd name="connsiteY3" fmla="*/ 0 h 6824133"/>
              <a:gd name="connsiteX4" fmla="*/ 1718734 w 4512734"/>
              <a:gd name="connsiteY4" fmla="*/ 8467 h 682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2734" h="6824133">
                <a:moveTo>
                  <a:pt x="1718734" y="8467"/>
                </a:moveTo>
                <a:lnTo>
                  <a:pt x="4512734" y="6824133"/>
                </a:lnTo>
                <a:lnTo>
                  <a:pt x="0" y="6824133"/>
                </a:lnTo>
                <a:lnTo>
                  <a:pt x="0" y="0"/>
                </a:lnTo>
                <a:lnTo>
                  <a:pt x="1718734" y="846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964BD340-41F1-7743-9A21-84DFC5FD1A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062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62E7E6-B74B-2D41-B6D6-C76B1DCCDC59}"/>
              </a:ext>
            </a:extLst>
          </p:cNvPr>
          <p:cNvSpPr txBox="1"/>
          <p:nvPr userDrawn="1"/>
        </p:nvSpPr>
        <p:spPr>
          <a:xfrm>
            <a:off x="537030" y="6144577"/>
            <a:ext cx="388620" cy="36512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l"/>
            <a:fld id="{A7AA8B22-FDF6-2048-9CAC-8C55A3435F10}" type="slidenum">
              <a:rPr lang="en-GB" sz="800" noProof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endParaRPr lang="en-GB" sz="800" noProof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495C6C-1645-D640-9E03-34C2A9A19A32}"/>
              </a:ext>
            </a:extLst>
          </p:cNvPr>
          <p:cNvSpPr txBox="1"/>
          <p:nvPr userDrawn="1"/>
        </p:nvSpPr>
        <p:spPr>
          <a:xfrm>
            <a:off x="819632" y="6144577"/>
            <a:ext cx="4114800" cy="36512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noProof="0" dirty="0">
                <a:solidFill>
                  <a:srgbClr val="000000"/>
                </a:solidFill>
              </a:rPr>
              <a:t>|   </a:t>
            </a:r>
            <a:r>
              <a:rPr lang="en-GB" sz="800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800" noProof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hexagonmi.com</a:t>
            </a:r>
            <a:r>
              <a:rPr lang="en-GB" sz="800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e-</a:t>
            </a:r>
            <a:r>
              <a:rPr lang="en-GB" sz="800" noProof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xstream.com</a:t>
            </a:r>
            <a:endParaRPr lang="en-GB" sz="800" noProof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464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814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15" r:id="rId9"/>
    <p:sldLayoutId id="2147483816" r:id="rId10"/>
    <p:sldLayoutId id="2147483791" r:id="rId11"/>
    <p:sldLayoutId id="2147483777" r:id="rId12"/>
    <p:sldLayoutId id="2147483698" r:id="rId13"/>
    <p:sldLayoutId id="2147483654" r:id="rId14"/>
    <p:sldLayoutId id="2147483812" r:id="rId15"/>
    <p:sldLayoutId id="2147483813" r:id="rId16"/>
    <p:sldLayoutId id="2147483795" r:id="rId17"/>
    <p:sldLayoutId id="2147483796" r:id="rId18"/>
    <p:sldLayoutId id="2147483797" r:id="rId19"/>
    <p:sldLayoutId id="2147483798" r:id="rId20"/>
    <p:sldLayoutId id="2147483799" r:id="rId21"/>
    <p:sldLayoutId id="2147483801" r:id="rId22"/>
    <p:sldLayoutId id="2147483802" r:id="rId23"/>
    <p:sldLayoutId id="2147483804" r:id="rId24"/>
    <p:sldLayoutId id="2147483803" r:id="rId25"/>
    <p:sldLayoutId id="2147483805" r:id="rId26"/>
    <p:sldLayoutId id="2147483775" r:id="rId27"/>
    <p:sldLayoutId id="2147483776" r:id="rId28"/>
    <p:sldLayoutId id="2147483743" r:id="rId29"/>
    <p:sldLayoutId id="2147483749" r:id="rId30"/>
    <p:sldLayoutId id="2147483755" r:id="rId31"/>
    <p:sldLayoutId id="2147483759" r:id="rId32"/>
    <p:sldLayoutId id="2147483761" r:id="rId33"/>
    <p:sldLayoutId id="2147483748" r:id="rId3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84" userDrawn="1">
          <p15:clr>
            <a:srgbClr val="F26B43"/>
          </p15:clr>
        </p15:guide>
        <p15:guide id="4" pos="7296" userDrawn="1">
          <p15:clr>
            <a:srgbClr val="F26B43"/>
          </p15:clr>
        </p15:guide>
        <p15:guide id="5" orient="horz" pos="384" userDrawn="1">
          <p15:clr>
            <a:srgbClr val="F26B43"/>
          </p15:clr>
        </p15:guide>
        <p15:guide id="6" orient="horz" pos="3936" userDrawn="1">
          <p15:clr>
            <a:srgbClr val="F26B43"/>
          </p15:clr>
        </p15:guide>
        <p15:guide id="7" orient="horz" pos="4008" userDrawn="1">
          <p15:clr>
            <a:srgbClr val="F26B43"/>
          </p15:clr>
        </p15:guide>
        <p15:guide id="8" orient="horz" pos="3696" userDrawn="1">
          <p15:clr>
            <a:srgbClr val="F26B43"/>
          </p15:clr>
        </p15:guide>
        <p15:guide id="9" orient="horz" pos="960" userDrawn="1">
          <p15:clr>
            <a:srgbClr val="F26B43"/>
          </p15:clr>
        </p15:guide>
        <p15:guide id="10" orient="horz" pos="864" userDrawn="1">
          <p15:clr>
            <a:srgbClr val="F26B43"/>
          </p15:clr>
        </p15:guide>
        <p15:guide id="11" orient="horz" pos="6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png"/><Relationship Id="rId4" Type="http://schemas.openxmlformats.org/officeDocument/2006/relationships/hyperlink" Target="https://doi.org/10.1002/nme.493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0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40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70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3950E49-35AE-4348-858B-65B7BBA2B70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EB355A5-8C73-C640-8D7B-135E4A16C0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Continuum Damage Models in a Ceramic Matrix Composite Context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982E413-A458-4765-9426-6EB37A742F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26423" y="4650004"/>
            <a:ext cx="3655977" cy="601371"/>
          </a:xfrm>
        </p:spPr>
        <p:txBody>
          <a:bodyPr/>
          <a:lstStyle/>
          <a:p>
            <a:fld id="{4B3E349B-B15E-40BC-A32D-00D7D553C434}" type="datetime1">
              <a:rPr lang="en-GB" smtClean="0"/>
              <a:t>29/01/2021</a:t>
            </a:fld>
            <a:endParaRPr lang="en-GB" dirty="0"/>
          </a:p>
          <a:p>
            <a:r>
              <a:rPr lang="en-GB" dirty="0"/>
              <a:t>Gabriel Tanaka Nunes</a:t>
            </a:r>
          </a:p>
        </p:txBody>
      </p:sp>
      <p:sp>
        <p:nvSpPr>
          <p:cNvPr id="7" name="Graphic 7">
            <a:extLst>
              <a:ext uri="{FF2B5EF4-FFF2-40B4-BE49-F238E27FC236}">
                <a16:creationId xmlns:a16="http://schemas.microsoft.com/office/drawing/2014/main" id="{1EC92053-0F79-4A4F-A0FE-007FE484216F}"/>
              </a:ext>
            </a:extLst>
          </p:cNvPr>
          <p:cNvSpPr/>
          <p:nvPr/>
        </p:nvSpPr>
        <p:spPr>
          <a:xfrm>
            <a:off x="0" y="3386708"/>
            <a:ext cx="7580609" cy="3471292"/>
          </a:xfrm>
          <a:custGeom>
            <a:avLst/>
            <a:gdLst>
              <a:gd name="connsiteX0" fmla="*/ 0 w 7580609"/>
              <a:gd name="connsiteY0" fmla="*/ 2989421 h 3471292"/>
              <a:gd name="connsiteX1" fmla="*/ 0 w 7580609"/>
              <a:gd name="connsiteY1" fmla="*/ 3476699 h 3471292"/>
              <a:gd name="connsiteX2" fmla="*/ 4752210 w 7580609"/>
              <a:gd name="connsiteY2" fmla="*/ 3476699 h 3471292"/>
              <a:gd name="connsiteX3" fmla="*/ 7587963 w 7580609"/>
              <a:gd name="connsiteY3" fmla="*/ 0 h 347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0609" h="3471292">
                <a:moveTo>
                  <a:pt x="0" y="2989421"/>
                </a:moveTo>
                <a:lnTo>
                  <a:pt x="0" y="3476699"/>
                </a:lnTo>
                <a:lnTo>
                  <a:pt x="4752210" y="3476699"/>
                </a:lnTo>
                <a:lnTo>
                  <a:pt x="758796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87000"/>
                </a:schemeClr>
              </a:gs>
              <a:gs pos="100000">
                <a:srgbClr val="50B39E">
                  <a:alpha val="95000"/>
                </a:srgbClr>
              </a:gs>
            </a:gsLst>
            <a:lin ang="10800000" scaled="1"/>
            <a:tileRect/>
          </a:gradFill>
          <a:ln w="108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CEA042BA-F0E0-4587-B252-61FC1DF28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741" y="1865255"/>
            <a:ext cx="1245992" cy="54512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A9834BE-715D-4869-8153-A306749946B5}"/>
              </a:ext>
            </a:extLst>
          </p:cNvPr>
          <p:cNvCxnSpPr>
            <a:cxnSpLocks/>
          </p:cNvCxnSpPr>
          <p:nvPr/>
        </p:nvCxnSpPr>
        <p:spPr>
          <a:xfrm>
            <a:off x="7437120" y="1811655"/>
            <a:ext cx="0" cy="652322"/>
          </a:xfrm>
          <a:prstGeom prst="line">
            <a:avLst/>
          </a:prstGeom>
          <a:ln w="9525">
            <a:solidFill>
              <a:srgbClr val="B1B1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2072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94451"/>
            <a:ext cx="6335210" cy="410233"/>
          </a:xfrm>
        </p:spPr>
        <p:txBody>
          <a:bodyPr/>
          <a:lstStyle/>
          <a:p>
            <a:r>
              <a:rPr lang="en-US" dirty="0"/>
              <a:t>Continuum damage models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93526" y="955736"/>
            <a:ext cx="5058150" cy="4853037"/>
          </a:xfrm>
        </p:spPr>
        <p:txBody>
          <a:bodyPr/>
          <a:lstStyle/>
          <a:p>
            <a:r>
              <a:rPr lang="en-US" dirty="0"/>
              <a:t>Jefferson and Mihai (2015)</a:t>
            </a:r>
          </a:p>
          <a:p>
            <a:pPr lvl="1"/>
            <a:r>
              <a:rPr lang="en-US" dirty="0"/>
              <a:t>Smeared crack approach </a:t>
            </a:r>
          </a:p>
          <a:p>
            <a:pPr lvl="1"/>
            <a:r>
              <a:rPr lang="en-US" dirty="0"/>
              <a:t>Smoothening of crack closure contact (to avoid abruptness and numerical issues)</a:t>
            </a:r>
          </a:p>
          <a:p>
            <a:pPr lvl="1"/>
            <a:r>
              <a:rPr lang="en-US" dirty="0"/>
              <a:t>Shear contact behavior when opened cracks are loaded in shearing</a:t>
            </a:r>
          </a:p>
          <a:p>
            <a:pPr lvl="1"/>
            <a:r>
              <a:rPr lang="en-US" dirty="0"/>
              <a:t>Stress criterion for crack initiation</a:t>
            </a:r>
          </a:p>
          <a:p>
            <a:pPr lvl="1"/>
            <a:r>
              <a:rPr lang="en-US" dirty="0"/>
              <a:t>Isotropic damage</a:t>
            </a:r>
          </a:p>
          <a:p>
            <a:pPr marL="517525" lvl="1" indent="-285750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C31BBCB3-BEA7-42E2-A4D2-7B1EEA41D357}"/>
              </a:ext>
            </a:extLst>
          </p:cNvPr>
          <p:cNvSpPr txBox="1">
            <a:spLocks/>
          </p:cNvSpPr>
          <p:nvPr/>
        </p:nvSpPr>
        <p:spPr>
          <a:xfrm>
            <a:off x="5800559" y="976868"/>
            <a:ext cx="6057431" cy="2000524"/>
          </a:xfrm>
          <a:prstGeom prst="rect">
            <a:avLst/>
          </a:prstGeom>
        </p:spPr>
        <p:txBody>
          <a:bodyPr lIns="0" tIns="0" rIns="0" bIns="0"/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51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u="none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61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Ladevèze</a:t>
            </a:r>
            <a:r>
              <a:rPr lang="en-US" dirty="0"/>
              <a:t> approach (LMT-</a:t>
            </a:r>
            <a:r>
              <a:rPr lang="en-US" dirty="0" err="1"/>
              <a:t>Cachan</a:t>
            </a:r>
            <a:r>
              <a:rPr lang="en-US" dirty="0"/>
              <a:t>):</a:t>
            </a:r>
          </a:p>
          <a:p>
            <a:pPr lvl="1"/>
            <a:r>
              <a:rPr lang="en-US" dirty="0"/>
              <a:t>First main idea: Damage kinematic is completely free and specified the evolution laws</a:t>
            </a:r>
          </a:p>
          <a:p>
            <a:pPr lvl="1"/>
            <a:r>
              <a:rPr lang="en-US" dirty="0"/>
              <a:t>Separate the contributions of the different crack networks (phenomenological)</a:t>
            </a:r>
          </a:p>
          <a:p>
            <a:pPr marL="517525" lvl="1" indent="-285750"/>
            <a:r>
              <a:rPr lang="en-US" dirty="0"/>
              <a:t>Objective: obtain a mechanical model that can be linked to a </a:t>
            </a:r>
            <a:r>
              <a:rPr lang="en-US" dirty="0" err="1"/>
              <a:t>physico</a:t>
            </a:r>
            <a:r>
              <a:rPr lang="en-US" dirty="0"/>
              <a:t>-chemical one to treat environmental degradation and self-healing aspects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B6815C-CB7B-47F6-8586-E6D4341B9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203" y="3070404"/>
            <a:ext cx="4869043" cy="30829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1F602AD-40E1-48D6-9E99-CF9BE7B2E9D4}"/>
              </a:ext>
            </a:extLst>
          </p:cNvPr>
          <p:cNvSpPr txBox="1"/>
          <p:nvPr/>
        </p:nvSpPr>
        <p:spPr>
          <a:xfrm>
            <a:off x="2932130" y="6204545"/>
            <a:ext cx="54863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Jefferson, A. D., and Mihai, I. C. (2015) The simulation of crack opening–closing and aggregate interlock </a:t>
            </a:r>
            <a:r>
              <a:rPr lang="en-US" sz="800" dirty="0" err="1"/>
              <a:t>behaviour</a:t>
            </a:r>
            <a:r>
              <a:rPr lang="en-US" sz="800" dirty="0"/>
              <a:t> in finite element concrete models. </a:t>
            </a:r>
            <a:r>
              <a:rPr lang="en-US" sz="800" i="1" dirty="0"/>
              <a:t>Int. J. </a:t>
            </a:r>
            <a:r>
              <a:rPr lang="en-US" sz="800" i="1" dirty="0" err="1"/>
              <a:t>Numer</a:t>
            </a:r>
            <a:r>
              <a:rPr lang="en-US" sz="800" i="1" dirty="0"/>
              <a:t>. Meth. </a:t>
            </a:r>
            <a:r>
              <a:rPr lang="en-US" sz="800" i="1" dirty="0" err="1"/>
              <a:t>Engng</a:t>
            </a:r>
            <a:r>
              <a:rPr lang="en-US" sz="800" dirty="0"/>
              <a:t>, 104: 48– 78. </a:t>
            </a:r>
            <a:r>
              <a:rPr lang="en-US" sz="800" dirty="0" err="1"/>
              <a:t>doi</a:t>
            </a:r>
            <a:r>
              <a:rPr lang="en-US" sz="800" dirty="0"/>
              <a:t>: </a:t>
            </a:r>
            <a:r>
              <a:rPr lang="en-US" sz="800" dirty="0">
                <a:hlinkClick r:id="rId4" tooltip="Link to external resource: 10.1002/nme.4934"/>
              </a:rPr>
              <a:t>10.1002/nme.4934</a:t>
            </a:r>
            <a:r>
              <a:rPr lang="en-US" sz="800" dirty="0"/>
              <a:t>. </a:t>
            </a:r>
            <a:endParaRPr lang="en-BE" sz="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FF58BE7-C8FF-4369-9F4E-214A57828A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4998" y="3577564"/>
            <a:ext cx="5058142" cy="229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397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94451"/>
            <a:ext cx="6705600" cy="410233"/>
          </a:xfrm>
        </p:spPr>
        <p:txBody>
          <a:bodyPr/>
          <a:lstStyle/>
          <a:p>
            <a:r>
              <a:rPr lang="en-US" dirty="0"/>
              <a:t>Anisotropic continuum damage models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93526" y="1300279"/>
            <a:ext cx="4577119" cy="4853037"/>
          </a:xfrm>
        </p:spPr>
        <p:txBody>
          <a:bodyPr/>
          <a:lstStyle/>
          <a:p>
            <a:pPr marL="517525" lvl="1" indent="-285750"/>
            <a:r>
              <a:rPr lang="en-US" dirty="0"/>
              <a:t>Emmanuel </a:t>
            </a:r>
            <a:r>
              <a:rPr lang="en-US" dirty="0" err="1"/>
              <a:t>Baranger</a:t>
            </a:r>
            <a:r>
              <a:rPr lang="en-US" dirty="0"/>
              <a:t> used </a:t>
            </a:r>
            <a:r>
              <a:rPr lang="en-US" dirty="0" err="1"/>
              <a:t>Ladevèze’s</a:t>
            </a:r>
            <a:r>
              <a:rPr lang="en-US" dirty="0"/>
              <a:t> approach in several papers, considering damage on the mesoscale (woven)</a:t>
            </a:r>
          </a:p>
          <a:p>
            <a:pPr marL="735012" lvl="2" indent="-285750"/>
            <a:r>
              <a:rPr lang="en-US" dirty="0" err="1"/>
              <a:t>Baranger</a:t>
            </a:r>
            <a:r>
              <a:rPr lang="en-US" dirty="0"/>
              <a:t> (2018) proposes an extension to  the model in order to improve its performance when multi-axial non-proportional loading is applied</a:t>
            </a:r>
          </a:p>
          <a:p>
            <a:pPr marL="735012" lvl="2" indent="-285750"/>
            <a:r>
              <a:rPr lang="en-US" dirty="0" err="1"/>
              <a:t>Baranger</a:t>
            </a:r>
            <a:r>
              <a:rPr lang="en-US" dirty="0"/>
              <a:t> (2019) builds upon the model to take into account unilateral contact and friction between crack lips </a:t>
            </a:r>
          </a:p>
          <a:p>
            <a:pPr marL="517525" lvl="1" indent="-285750"/>
            <a:r>
              <a:rPr lang="en-US" dirty="0"/>
              <a:t>Ph.D. thesis of Guillaume </a:t>
            </a:r>
            <a:r>
              <a:rPr lang="en-US" dirty="0" err="1"/>
              <a:t>Couégnat</a:t>
            </a:r>
            <a:r>
              <a:rPr lang="en-US" dirty="0"/>
              <a:t> (2008) considers micro and mesoscale damage by introducing discrete damage</a:t>
            </a:r>
          </a:p>
          <a:p>
            <a:pPr marL="517525" lvl="1" indent="-285750"/>
            <a:r>
              <a:rPr lang="en-US" dirty="0"/>
              <a:t>Genet et al. (2012) introduces environmental damage and self-healing to obtain a lifetime prediction</a:t>
            </a:r>
          </a:p>
          <a:p>
            <a:pPr marL="517525" lvl="1" indent="-285750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16301FF-377B-4C5D-88F8-D81720747E82}"/>
              </a:ext>
            </a:extLst>
          </p:cNvPr>
          <p:cNvSpPr txBox="1"/>
          <p:nvPr/>
        </p:nvSpPr>
        <p:spPr>
          <a:xfrm>
            <a:off x="393526" y="5822059"/>
            <a:ext cx="705408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800" b="0" i="0" u="none" strike="noStrike" baseline="0" dirty="0"/>
              <a:t>Guillaume </a:t>
            </a:r>
            <a:r>
              <a:rPr lang="fr-FR" sz="800" b="0" i="0" u="none" strike="noStrike" baseline="0" dirty="0" err="1"/>
              <a:t>Couégnat</a:t>
            </a:r>
            <a:r>
              <a:rPr lang="fr-FR" sz="800" b="0" i="0" u="none" strike="noStrike" baseline="0" dirty="0"/>
              <a:t>. Approche </a:t>
            </a:r>
            <a:r>
              <a:rPr lang="fr-FR" sz="800" b="0" i="0" u="none" strike="noStrike" baseline="0" dirty="0" err="1"/>
              <a:t>multiéchelle</a:t>
            </a:r>
            <a:r>
              <a:rPr lang="fr-FR" sz="800" b="0" i="0" u="none" strike="noStrike" baseline="0" dirty="0"/>
              <a:t> du comportement mécanique de matériaux composites à renfort tissé. Mécanique [</a:t>
            </a:r>
            <a:r>
              <a:rPr lang="fr-FR" sz="800" b="0" i="0" u="none" strike="noStrike" baseline="0" dirty="0" err="1"/>
              <a:t>physics.med</a:t>
            </a:r>
            <a:r>
              <a:rPr lang="fr-FR" sz="800" b="0" i="0" u="none" strike="noStrike" baseline="0" dirty="0"/>
              <a:t>-ph]. Université Sciences et Technologies - Bordeaux I, 2008. </a:t>
            </a:r>
            <a:r>
              <a:rPr lang="en-US" sz="800" b="0" i="0" u="none" strike="noStrike" baseline="0" dirty="0" err="1"/>
              <a:t>Français</a:t>
            </a:r>
            <a:r>
              <a:rPr lang="en-US" sz="800" b="0" i="0" u="none" strike="noStrike" baseline="0" dirty="0"/>
              <a:t>. tel-00403885</a:t>
            </a:r>
            <a:endParaRPr lang="en-BE" sz="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A02CC6-6E9F-48F1-86BE-EA68FAA3FF06}"/>
              </a:ext>
            </a:extLst>
          </p:cNvPr>
          <p:cNvSpPr txBox="1"/>
          <p:nvPr/>
        </p:nvSpPr>
        <p:spPr>
          <a:xfrm>
            <a:off x="2688223" y="6153316"/>
            <a:ext cx="57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800" dirty="0">
                <a:effectLst/>
              </a:rPr>
              <a:t>Genet, M., Marcin, L., </a:t>
            </a:r>
            <a:r>
              <a:rPr lang="en-US" sz="800" dirty="0" err="1">
                <a:effectLst/>
              </a:rPr>
              <a:t>Baranger</a:t>
            </a:r>
            <a:r>
              <a:rPr lang="en-US" sz="800" dirty="0">
                <a:effectLst/>
              </a:rPr>
              <a:t>, E., </a:t>
            </a:r>
            <a:r>
              <a:rPr lang="en-US" sz="800" dirty="0" err="1">
                <a:effectLst/>
              </a:rPr>
              <a:t>Cluzel</a:t>
            </a:r>
            <a:r>
              <a:rPr lang="en-US" sz="800" dirty="0">
                <a:effectLst/>
              </a:rPr>
              <a:t>, C., </a:t>
            </a:r>
            <a:r>
              <a:rPr lang="en-US" sz="800" dirty="0" err="1">
                <a:effectLst/>
              </a:rPr>
              <a:t>Ladevèze</a:t>
            </a:r>
            <a:r>
              <a:rPr lang="en-US" sz="800" dirty="0">
                <a:effectLst/>
              </a:rPr>
              <a:t>, P., &amp; </a:t>
            </a:r>
            <a:r>
              <a:rPr lang="en-US" sz="800" dirty="0" err="1">
                <a:effectLst/>
              </a:rPr>
              <a:t>Mouret</a:t>
            </a:r>
            <a:r>
              <a:rPr lang="en-US" sz="800" dirty="0">
                <a:effectLst/>
              </a:rPr>
              <a:t>, A. (2012). Computational prediction of the lifetime of self-healing CMC structures. </a:t>
            </a:r>
            <a:r>
              <a:rPr lang="en-US" sz="800" i="1" dirty="0">
                <a:effectLst/>
              </a:rPr>
              <a:t>Composites Part A: Applied Science and Manufacturing</a:t>
            </a:r>
            <a:r>
              <a:rPr lang="en-US" sz="800" dirty="0">
                <a:effectLst/>
              </a:rPr>
              <a:t>, </a:t>
            </a:r>
            <a:r>
              <a:rPr lang="en-US" sz="800" i="1" dirty="0">
                <a:effectLst/>
              </a:rPr>
              <a:t>43</a:t>
            </a:r>
            <a:r>
              <a:rPr lang="en-US" sz="800" dirty="0">
                <a:effectLst/>
              </a:rPr>
              <a:t>(2), 294–303. https://doi.org/10.1016/j.compositesa.2011.11.004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0D5C0A-CC9B-4A40-8C34-56459E9A3600}"/>
              </a:ext>
            </a:extLst>
          </p:cNvPr>
          <p:cNvSpPr txBox="1"/>
          <p:nvPr/>
        </p:nvSpPr>
        <p:spPr>
          <a:xfrm>
            <a:off x="393526" y="5524968"/>
            <a:ext cx="71415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800" dirty="0" err="1">
                <a:effectLst/>
              </a:rPr>
              <a:t>Baranger</a:t>
            </a:r>
            <a:r>
              <a:rPr lang="en-US" sz="800" dirty="0">
                <a:effectLst/>
              </a:rPr>
              <a:t>, E. (2019). Accounting for frictional contact in an anisotropic damage model based on compliance tensorial variables, illustration on ceramic matrix composites. </a:t>
            </a:r>
            <a:r>
              <a:rPr lang="en-US" sz="800" i="1" dirty="0">
                <a:effectLst/>
              </a:rPr>
              <a:t>International Journal of Damage Mechanics</a:t>
            </a:r>
            <a:r>
              <a:rPr lang="en-US" sz="800" dirty="0">
                <a:effectLst/>
              </a:rPr>
              <a:t>, </a:t>
            </a:r>
            <a:r>
              <a:rPr lang="en-US" sz="800" i="1" dirty="0">
                <a:effectLst/>
              </a:rPr>
              <a:t>28</a:t>
            </a:r>
            <a:r>
              <a:rPr lang="en-US" sz="800" dirty="0">
                <a:effectLst/>
              </a:rPr>
              <a:t>(8), 1150–1169. https://doi.org/10.1177/1056789518812932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7AEF80-159F-4575-AD28-FC02214D0642}"/>
              </a:ext>
            </a:extLst>
          </p:cNvPr>
          <p:cNvSpPr txBox="1"/>
          <p:nvPr/>
        </p:nvSpPr>
        <p:spPr>
          <a:xfrm>
            <a:off x="397385" y="5227877"/>
            <a:ext cx="705408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800" dirty="0" err="1">
                <a:effectLst/>
              </a:rPr>
              <a:t>Baranger</a:t>
            </a:r>
            <a:r>
              <a:rPr lang="en-US" sz="800" dirty="0">
                <a:effectLst/>
              </a:rPr>
              <a:t>, E. (2018). Extension of a fourth-order damage theory to anisotropic history: Application to ceramic matrix </a:t>
            </a:r>
            <a:r>
              <a:rPr lang="en-US" sz="800" dirty="0" err="1">
                <a:effectLst/>
              </a:rPr>
              <a:t>compostites</a:t>
            </a:r>
            <a:r>
              <a:rPr lang="en-US" sz="800" dirty="0">
                <a:effectLst/>
              </a:rPr>
              <a:t> under a multi-axial non-proportional loading. </a:t>
            </a:r>
            <a:r>
              <a:rPr lang="en-US" sz="800" i="1" dirty="0">
                <a:effectLst/>
              </a:rPr>
              <a:t>International Journal of Damage Mechanics</a:t>
            </a:r>
            <a:r>
              <a:rPr lang="en-US" sz="800" dirty="0">
                <a:effectLst/>
              </a:rPr>
              <a:t>, </a:t>
            </a:r>
            <a:r>
              <a:rPr lang="en-US" sz="800" i="1" dirty="0">
                <a:effectLst/>
              </a:rPr>
              <a:t>27</a:t>
            </a:r>
            <a:r>
              <a:rPr lang="en-US" sz="800" dirty="0">
                <a:effectLst/>
              </a:rPr>
              <a:t>(2), 238–252. https://doi.org/10.1177/1056789516674766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4E3914A-54DD-461B-AA95-F319C2454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262" y="1547163"/>
            <a:ext cx="5505581" cy="3136739"/>
          </a:xfrm>
          <a:prstGeom prst="rect">
            <a:avLst/>
          </a:prstGeom>
        </p:spPr>
      </p:pic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BDB7C3A-3AAF-4DE4-94E0-5419382D6C8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1" y="704684"/>
            <a:ext cx="10972800" cy="369332"/>
          </a:xfrm>
        </p:spPr>
        <p:txBody>
          <a:bodyPr/>
          <a:lstStyle/>
          <a:p>
            <a:r>
              <a:rPr lang="en-US" dirty="0"/>
              <a:t>Continuation on </a:t>
            </a:r>
            <a:r>
              <a:rPr lang="en-US" dirty="0" err="1"/>
              <a:t>Ladevèze</a:t>
            </a:r>
            <a:r>
              <a:rPr lang="en-US" dirty="0"/>
              <a:t>-based models</a:t>
            </a:r>
          </a:p>
        </p:txBody>
      </p:sp>
    </p:spTree>
    <p:extLst>
      <p:ext uri="{BB962C8B-B14F-4D97-AF65-F5344CB8AC3E}">
        <p14:creationId xmlns:p14="http://schemas.microsoft.com/office/powerpoint/2010/main" val="1936232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A68188A5-2676-4F29-A8F6-D47A3D7212A7}"/>
                  </a:ext>
                </a:extLst>
              </p:cNvPr>
              <p:cNvSpPr>
                <a:spLocks noGrp="1"/>
              </p:cNvSpPr>
              <p:nvPr>
                <p:ph sz="quarter" idx="21"/>
              </p:nvPr>
            </p:nvSpPr>
            <p:spPr>
              <a:xfrm>
                <a:off x="609600" y="1385409"/>
                <a:ext cx="5654040" cy="4493391"/>
              </a:xfrm>
            </p:spPr>
            <p:txBody>
              <a:bodyPr/>
              <a:lstStyle/>
              <a:p>
                <a:r>
                  <a:rPr lang="en-US" dirty="0"/>
                  <a:t>Kumar, </a:t>
                </a:r>
                <a:r>
                  <a:rPr lang="en-US" dirty="0" err="1"/>
                  <a:t>Mordasky</a:t>
                </a:r>
                <a:r>
                  <a:rPr lang="en-US" dirty="0"/>
                  <a:t>, </a:t>
                </a:r>
                <a:r>
                  <a:rPr lang="en-US" dirty="0" err="1"/>
                  <a:t>Ojard</a:t>
                </a:r>
                <a:r>
                  <a:rPr lang="en-US" dirty="0"/>
                  <a:t>, Yuan and Fish (2019) </a:t>
                </a:r>
              </a:p>
              <a:p>
                <a:pPr lvl="1"/>
                <a:r>
                  <a:rPr lang="en-US" dirty="0"/>
                  <a:t>Notch-strength prediction of CMC using multi-scale CDM</a:t>
                </a:r>
              </a:p>
              <a:p>
                <a:pPr lvl="1"/>
                <a:r>
                  <a:rPr lang="en-US" dirty="0"/>
                  <a:t>Multiscale approach considering the mesoscale (woven) and macroscale (homogenized)</a:t>
                </a:r>
              </a:p>
              <a:p>
                <a:pPr lvl="1"/>
                <a:r>
                  <a:rPr lang="en-US" dirty="0"/>
                  <a:t>Reduced order homogenization from Yuan and Fish (2009)</a:t>
                </a:r>
              </a:p>
              <a:p>
                <a:pPr lvl="1"/>
                <a:r>
                  <a:rPr lang="en-US" dirty="0"/>
                  <a:t>On the mesoscale, the Material Coordinate System (MCS) introduced in Yuan and Fish (2016)</a:t>
                </a:r>
              </a:p>
              <a:p>
                <a:pPr lvl="2"/>
                <a:r>
                  <a:rPr lang="en-US" dirty="0"/>
                  <a:t>Three damage state variables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=1,2,3</m:t>
                        </m:r>
                      </m:e>
                    </m:d>
                  </m:oMath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pPr lvl="2"/>
                <a:r>
                  <a:rPr lang="en-US" dirty="0"/>
                  <a:t>MCS is defined such that it is aligned with the principal material directions</a:t>
                </a:r>
              </a:p>
              <a:p>
                <a:pPr lvl="2"/>
                <a:r>
                  <a:rPr lang="en-US" dirty="0"/>
                  <a:t>Orthotropic symmetry: MCS defined by material symmetry</a:t>
                </a:r>
              </a:p>
              <a:p>
                <a:pPr lvl="2"/>
                <a:r>
                  <a:rPr lang="en-US" dirty="0"/>
                  <a:t>Transverse isotropy symmetry: main direction is defined </a:t>
                </a:r>
              </a:p>
              <a:p>
                <a:pPr lvl="2"/>
                <a:r>
                  <a:rPr lang="en-US" dirty="0"/>
                  <a:t>Isotropic symmetry: none of the MCS directions are defined</a:t>
                </a:r>
              </a:p>
              <a:p>
                <a:pPr lvl="3"/>
                <a:r>
                  <a:rPr lang="en-US" dirty="0"/>
                  <a:t>MCS directions defined by damage onset</a:t>
                </a:r>
                <a:endParaRPr lang="en-BE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A68188A5-2676-4F29-A8F6-D47A3D7212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21"/>
              </p:nvPr>
            </p:nvSpPr>
            <p:spPr>
              <a:xfrm>
                <a:off x="609600" y="1385409"/>
                <a:ext cx="5654040" cy="4493391"/>
              </a:xfrm>
              <a:blipFill>
                <a:blip r:embed="rId2"/>
                <a:stretch>
                  <a:fillRect l="-2047" t="-1900" r="-2478"/>
                </a:stretch>
              </a:blipFill>
            </p:spPr>
            <p:txBody>
              <a:bodyPr/>
              <a:lstStyle/>
              <a:p>
                <a:r>
                  <a:rPr lang="en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2">
            <a:extLst>
              <a:ext uri="{FF2B5EF4-FFF2-40B4-BE49-F238E27FC236}">
                <a16:creationId xmlns:a16="http://schemas.microsoft.com/office/drawing/2014/main" id="{CAD1A608-5846-4B2D-BD25-D72A892F1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10972800" cy="409575"/>
          </a:xfrm>
        </p:spPr>
        <p:txBody>
          <a:bodyPr/>
          <a:lstStyle/>
          <a:p>
            <a:r>
              <a:rPr lang="en-US" dirty="0"/>
              <a:t>Anisotropic continuum damage models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32776B-26D7-4D38-865C-F7FF4B296C95}"/>
              </a:ext>
            </a:extLst>
          </p:cNvPr>
          <p:cNvSpPr txBox="1"/>
          <p:nvPr/>
        </p:nvSpPr>
        <p:spPr>
          <a:xfrm>
            <a:off x="2746094" y="6152835"/>
            <a:ext cx="656046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000" dirty="0">
                <a:effectLst/>
              </a:rPr>
              <a:t>Yuan, Z., &amp; Fish, J. (2009). Multiple scale </a:t>
            </a:r>
            <a:r>
              <a:rPr lang="en-US" sz="1000" dirty="0" err="1">
                <a:effectLst/>
              </a:rPr>
              <a:t>eigendeformation</a:t>
            </a:r>
            <a:r>
              <a:rPr lang="en-US" sz="1000" dirty="0">
                <a:effectLst/>
              </a:rPr>
              <a:t>-based reduced order homogenization. </a:t>
            </a:r>
            <a:r>
              <a:rPr lang="en-US" sz="1000" i="1" dirty="0">
                <a:effectLst/>
              </a:rPr>
              <a:t>Computer Methods in Applied Mechanics and Engineering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198</a:t>
            </a:r>
            <a:r>
              <a:rPr lang="en-US" sz="1000" dirty="0">
                <a:effectLst/>
              </a:rPr>
              <a:t>(21–26), 2016–2038. https://doi.org/10.1016/j.cma.2008.12.038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A6DA6D-5271-48A8-8B21-1074ECE62013}"/>
              </a:ext>
            </a:extLst>
          </p:cNvPr>
          <p:cNvSpPr txBox="1"/>
          <p:nvPr/>
        </p:nvSpPr>
        <p:spPr>
          <a:xfrm>
            <a:off x="2746094" y="5694402"/>
            <a:ext cx="656046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000" dirty="0">
                <a:effectLst/>
              </a:rPr>
              <a:t>Kumar, R. S., </a:t>
            </a:r>
            <a:r>
              <a:rPr lang="en-US" sz="1000" dirty="0" err="1">
                <a:effectLst/>
              </a:rPr>
              <a:t>Mordasky</a:t>
            </a:r>
            <a:r>
              <a:rPr lang="en-US" sz="1000" dirty="0">
                <a:effectLst/>
              </a:rPr>
              <a:t>, M., </a:t>
            </a:r>
            <a:r>
              <a:rPr lang="en-US" sz="1000" dirty="0" err="1">
                <a:effectLst/>
              </a:rPr>
              <a:t>Ojard</a:t>
            </a:r>
            <a:r>
              <a:rPr lang="en-US" sz="1000" dirty="0">
                <a:effectLst/>
              </a:rPr>
              <a:t>, G., Yuan, Z., &amp; Fish, J. (2019). Notch-strength prediction of ceramic matrix composites using multi-scale continuum damage model. </a:t>
            </a:r>
            <a:r>
              <a:rPr lang="en-US" sz="1000" i="1" dirty="0" err="1">
                <a:effectLst/>
              </a:rPr>
              <a:t>Materialia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6</a:t>
            </a:r>
            <a:r>
              <a:rPr lang="en-US" sz="1000" dirty="0">
                <a:effectLst/>
              </a:rPr>
              <a:t>(February), 100267. https://doi.org/10.1016/j.mtla.2019.100267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15EB77-295A-406E-BDF1-D8171843F00D}"/>
              </a:ext>
            </a:extLst>
          </p:cNvPr>
          <p:cNvSpPr txBox="1"/>
          <p:nvPr/>
        </p:nvSpPr>
        <p:spPr>
          <a:xfrm>
            <a:off x="2746094" y="5334512"/>
            <a:ext cx="65604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000" dirty="0">
                <a:effectLst/>
              </a:rPr>
              <a:t>Yuan, Z., &amp; Fish, J. (2016). Are the cohesive zone models necessary for delamination analysis? </a:t>
            </a:r>
            <a:r>
              <a:rPr lang="en-US" sz="1000" i="1" dirty="0">
                <a:effectLst/>
              </a:rPr>
              <a:t>Computer Methods in Applied Mechanics and Engineering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310</a:t>
            </a:r>
            <a:r>
              <a:rPr lang="en-US" sz="1000" dirty="0">
                <a:effectLst/>
              </a:rPr>
              <a:t>, 567–604. https://doi.org/10.1016/j.cma.2016.06.023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A05EA07-6BBD-4E39-9259-BFFC30AE3C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3680" y="1543867"/>
            <a:ext cx="5430137" cy="162792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0E8933-963E-4C36-BAE1-53BC205F66FF}"/>
              </a:ext>
            </a:extLst>
          </p:cNvPr>
          <p:cNvSpPr txBox="1"/>
          <p:nvPr/>
        </p:nvSpPr>
        <p:spPr>
          <a:xfrm>
            <a:off x="6583680" y="3197479"/>
            <a:ext cx="560832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u="none" strike="noStrike" baseline="0" dirty="0">
                <a:latin typeface="NimbusRomNo9L-Regu"/>
              </a:rPr>
              <a:t>Definition of the MCS: (1) isotropic elastic material (left); (2) one direction of the MCS is determined by onset of damage (center); (3) all three directions of the MCS are determined due to onset of damage on a second plane (right).</a:t>
            </a:r>
            <a:endParaRPr lang="en-BE" sz="10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1639870-E640-46A3-ADD8-31B5EDE42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6240" y="3722827"/>
            <a:ext cx="4947524" cy="118051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11B3F8E-20FD-4B2C-A3E5-798647F1A769}"/>
              </a:ext>
            </a:extLst>
          </p:cNvPr>
          <p:cNvSpPr txBox="1"/>
          <p:nvPr/>
        </p:nvSpPr>
        <p:spPr>
          <a:xfrm>
            <a:off x="6624321" y="4901589"/>
            <a:ext cx="52527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b="0" i="0" u="none" strike="noStrike" baseline="0" dirty="0">
                <a:latin typeface="NimbusRomNo9L-Regu"/>
              </a:rPr>
              <a:t>Fourth-order damage tensor (Voigt’s notation)</a:t>
            </a:r>
            <a:endParaRPr lang="en-BE" sz="1000" dirty="0"/>
          </a:p>
        </p:txBody>
      </p:sp>
    </p:spTree>
    <p:extLst>
      <p:ext uri="{BB962C8B-B14F-4D97-AF65-F5344CB8AC3E}">
        <p14:creationId xmlns:p14="http://schemas.microsoft.com/office/powerpoint/2010/main" val="34995724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964215F-977D-4698-ACBF-ECE38221C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381" y="3360631"/>
            <a:ext cx="5280975" cy="217245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299ED97-AC8F-46CF-AB58-4FE87F108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Anisotropic continuum damage models</a:t>
            </a:r>
            <a:endParaRPr lang="en-B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8188A5-2676-4F29-A8F6-D47A3D7212A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9600" y="1264920"/>
            <a:ext cx="10972800" cy="4613880"/>
          </a:xfrm>
        </p:spPr>
        <p:txBody>
          <a:bodyPr/>
          <a:lstStyle/>
          <a:p>
            <a:r>
              <a:rPr lang="en-US" dirty="0" err="1"/>
              <a:t>Mengoni</a:t>
            </a:r>
            <a:r>
              <a:rPr lang="en-US" dirty="0"/>
              <a:t> and </a:t>
            </a:r>
            <a:r>
              <a:rPr lang="en-US" dirty="0" err="1"/>
              <a:t>Ponthot</a:t>
            </a:r>
            <a:r>
              <a:rPr lang="en-US" dirty="0"/>
              <a:t> (2015)</a:t>
            </a:r>
          </a:p>
          <a:p>
            <a:pPr lvl="1"/>
            <a:r>
              <a:rPr lang="en-US" dirty="0"/>
              <a:t>Numerical integration for an anisotropic continuum damage model coupled to </a:t>
            </a:r>
            <a:r>
              <a:rPr lang="en-US" dirty="0" err="1"/>
              <a:t>elasto</a:t>
            </a:r>
            <a:r>
              <a:rPr lang="en-US" dirty="0"/>
              <a:t>-plasticity in a finite strain context</a:t>
            </a:r>
          </a:p>
          <a:p>
            <a:pPr lvl="1"/>
            <a:r>
              <a:rPr lang="en-US" dirty="0"/>
              <a:t>Staggered scheme of integration instead of a fully coupled integration algorithm</a:t>
            </a:r>
          </a:p>
          <a:p>
            <a:pPr lvl="1"/>
            <a:r>
              <a:rPr lang="en-US" dirty="0"/>
              <a:t>Solves two decoupled systems – plasticity and anisotropic linear damage</a:t>
            </a:r>
          </a:p>
          <a:p>
            <a:pPr lvl="1"/>
            <a:r>
              <a:rPr lang="en-US" dirty="0"/>
              <a:t>Restricted to materials that:</a:t>
            </a:r>
          </a:p>
          <a:p>
            <a:pPr lvl="2"/>
            <a:r>
              <a:rPr lang="en-US" dirty="0"/>
              <a:t>Can be modelled with a von-Mises </a:t>
            </a:r>
            <a:r>
              <a:rPr lang="en-US" dirty="0" err="1"/>
              <a:t>elasto</a:t>
            </a:r>
            <a:r>
              <a:rPr lang="en-US" dirty="0"/>
              <a:t>-plastic model and isotropic hardening in its undamaged state</a:t>
            </a:r>
          </a:p>
          <a:p>
            <a:pPr lvl="1"/>
            <a:r>
              <a:rPr lang="en-US" dirty="0"/>
              <a:t>Same principle of integration can be used with other plastic criteria if the plastic update respects some conditions</a:t>
            </a:r>
          </a:p>
          <a:p>
            <a:pPr lvl="1"/>
            <a:endParaRPr lang="en-US" dirty="0"/>
          </a:p>
          <a:p>
            <a:r>
              <a:rPr lang="en-US" dirty="0"/>
              <a:t>Possibility to couple with a damage-plastic model for quasi-brittle materials?</a:t>
            </a:r>
          </a:p>
          <a:p>
            <a:pPr lvl="1"/>
            <a:r>
              <a:rPr lang="en-US" dirty="0" err="1"/>
              <a:t>Grassl</a:t>
            </a:r>
            <a:r>
              <a:rPr lang="en-US" dirty="0"/>
              <a:t> and </a:t>
            </a:r>
            <a:r>
              <a:rPr lang="en-US" dirty="0" err="1"/>
              <a:t>Jirásek</a:t>
            </a:r>
            <a:r>
              <a:rPr lang="en-US" dirty="0"/>
              <a:t> (2006)</a:t>
            </a:r>
          </a:p>
          <a:p>
            <a:pPr lvl="2"/>
            <a:r>
              <a:rPr lang="en-US" dirty="0"/>
              <a:t>Triaxial damage-plastic model for the failure of concrete</a:t>
            </a:r>
          </a:p>
          <a:p>
            <a:pPr lvl="2"/>
            <a:r>
              <a:rPr lang="en-US" dirty="0"/>
              <a:t>Plasticity based on the effective stress</a:t>
            </a:r>
          </a:p>
          <a:p>
            <a:pPr lvl="2"/>
            <a:r>
              <a:rPr lang="en-US" dirty="0"/>
              <a:t>Damage model driven by the plasticity strain</a:t>
            </a:r>
          </a:p>
          <a:p>
            <a:pPr lvl="1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CB1B622-1FF6-4786-967D-2575FC921098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6" name="Picture 5" descr="Logo&#10;&#10;Description automatically generated">
              <a:extLst>
                <a:ext uri="{FF2B5EF4-FFF2-40B4-BE49-F238E27FC236}">
                  <a16:creationId xmlns:a16="http://schemas.microsoft.com/office/drawing/2014/main" id="{C1B56BBB-EEEF-4802-A37D-EE8CB3CE70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4D3865E-E570-4212-B2BC-0377C1C61458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FB05B4D-BEAB-44D8-A546-48AC34B41614}"/>
              </a:ext>
            </a:extLst>
          </p:cNvPr>
          <p:cNvSpPr txBox="1"/>
          <p:nvPr/>
        </p:nvSpPr>
        <p:spPr>
          <a:xfrm>
            <a:off x="2600960" y="5601801"/>
            <a:ext cx="587247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000" dirty="0" err="1">
                <a:effectLst/>
              </a:rPr>
              <a:t>Mengoni</a:t>
            </a:r>
            <a:r>
              <a:rPr lang="en-US" sz="1000" dirty="0">
                <a:effectLst/>
              </a:rPr>
              <a:t>, M., &amp; </a:t>
            </a:r>
            <a:r>
              <a:rPr lang="en-US" sz="1000" dirty="0" err="1">
                <a:effectLst/>
              </a:rPr>
              <a:t>Ponthot</a:t>
            </a:r>
            <a:r>
              <a:rPr lang="en-US" sz="1000" dirty="0">
                <a:effectLst/>
              </a:rPr>
              <a:t>, J. P. (2015). A generic anisotropic continuum damage model integration scheme adaptable to both ductile damage and biological damage-like situations. </a:t>
            </a:r>
            <a:r>
              <a:rPr lang="en-US" sz="1000" i="1" dirty="0">
                <a:effectLst/>
              </a:rPr>
              <a:t>International Journal of Plasticity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66</a:t>
            </a:r>
            <a:r>
              <a:rPr lang="en-US" sz="1000" dirty="0">
                <a:effectLst/>
              </a:rPr>
              <a:t>, 46–70. https://doi.org/10.1016/j.ijplas.2014.04.005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644D83-E315-4545-9518-89E6D45B8850}"/>
              </a:ext>
            </a:extLst>
          </p:cNvPr>
          <p:cNvSpPr txBox="1"/>
          <p:nvPr/>
        </p:nvSpPr>
        <p:spPr>
          <a:xfrm>
            <a:off x="2600960" y="6181811"/>
            <a:ext cx="587247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000" dirty="0" err="1">
                <a:effectLst/>
              </a:rPr>
              <a:t>Grassl</a:t>
            </a:r>
            <a:r>
              <a:rPr lang="en-US" sz="1000" dirty="0">
                <a:effectLst/>
              </a:rPr>
              <a:t>, P., &amp; </a:t>
            </a:r>
            <a:r>
              <a:rPr lang="en-US" sz="1000" dirty="0" err="1">
                <a:effectLst/>
              </a:rPr>
              <a:t>Jirásek</a:t>
            </a:r>
            <a:r>
              <a:rPr lang="en-US" sz="1000" dirty="0">
                <a:effectLst/>
              </a:rPr>
              <a:t>, M. (2006). Damage-plastic model for concrete failure. </a:t>
            </a:r>
            <a:r>
              <a:rPr lang="en-US" sz="1000" i="1" dirty="0">
                <a:effectLst/>
              </a:rPr>
              <a:t>International Journal of Solids and Structures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43</a:t>
            </a:r>
            <a:r>
              <a:rPr lang="en-US" sz="1000" dirty="0">
                <a:effectLst/>
              </a:rPr>
              <a:t>(22–23), 7166–7196. https://doi.org/10.1016/j.ijsolstr.2006.06.032</a:t>
            </a:r>
          </a:p>
        </p:txBody>
      </p:sp>
    </p:spTree>
    <p:extLst>
      <p:ext uri="{BB962C8B-B14F-4D97-AF65-F5344CB8AC3E}">
        <p14:creationId xmlns:p14="http://schemas.microsoft.com/office/powerpoint/2010/main" val="2801107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2B5E63-C176-4855-A244-F58A4BE900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Fracture as an energy-relaxation process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Eigenfracture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9600" y="1663200"/>
            <a:ext cx="5484360" cy="588916"/>
          </a:xfrm>
        </p:spPr>
        <p:txBody>
          <a:bodyPr/>
          <a:lstStyle/>
          <a:p>
            <a:r>
              <a:rPr lang="en-US" dirty="0"/>
              <a:t>Total incremental energy: Elastic + fracture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9FEB30F5-DE8D-4469-AF8B-5027902E56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625"/>
          <a:stretch/>
        </p:blipFill>
        <p:spPr>
          <a:xfrm>
            <a:off x="0" y="2475104"/>
            <a:ext cx="6093960" cy="208115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7B4BDBE-FD51-490A-B76F-19D47A1DCCA5}"/>
              </a:ext>
            </a:extLst>
          </p:cNvPr>
          <p:cNvSpPr txBox="1"/>
          <p:nvPr/>
        </p:nvSpPr>
        <p:spPr>
          <a:xfrm>
            <a:off x="3069088" y="6003542"/>
            <a:ext cx="53358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200" dirty="0" err="1"/>
              <a:t>Pandolfi</a:t>
            </a:r>
            <a:r>
              <a:rPr lang="en-US" sz="1200" dirty="0"/>
              <a:t>, A. and Ortiz, M. (2012), An </a:t>
            </a:r>
            <a:r>
              <a:rPr lang="en-US" sz="1200" dirty="0" err="1"/>
              <a:t>eigenerosion</a:t>
            </a:r>
            <a:r>
              <a:rPr lang="en-US" sz="1200" dirty="0"/>
              <a:t> approach to brittle fracture. Int. J. </a:t>
            </a:r>
            <a:r>
              <a:rPr lang="en-US" sz="1200" dirty="0" err="1"/>
              <a:t>Numer</a:t>
            </a:r>
            <a:r>
              <a:rPr lang="en-US" sz="1200" dirty="0"/>
              <a:t>. Meth. </a:t>
            </a:r>
            <a:r>
              <a:rPr lang="en-US" sz="1200" dirty="0" err="1"/>
              <a:t>Engng</a:t>
            </a:r>
            <a:r>
              <a:rPr lang="en-US" sz="1200" dirty="0"/>
              <a:t>, 92: 694-714. https://doi.org/10.1002/nme.4352</a:t>
            </a:r>
            <a:endParaRPr lang="en-US" sz="1200" dirty="0">
              <a:effectLst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CCCD7AD-3F30-4D67-BA07-8E0992BA08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3960" y="1799398"/>
            <a:ext cx="6098040" cy="3142070"/>
          </a:xfrm>
          <a:prstGeom prst="rect">
            <a:avLst/>
          </a:prstGeom>
        </p:spPr>
      </p:pic>
      <p:sp>
        <p:nvSpPr>
          <p:cNvPr id="18" name="Content Placeholder 6">
            <a:extLst>
              <a:ext uri="{FF2B5EF4-FFF2-40B4-BE49-F238E27FC236}">
                <a16:creationId xmlns:a16="http://schemas.microsoft.com/office/drawing/2014/main" id="{AE299902-5A24-41AA-A5CA-0EE2F6A76976}"/>
              </a:ext>
            </a:extLst>
          </p:cNvPr>
          <p:cNvSpPr txBox="1">
            <a:spLocks/>
          </p:cNvSpPr>
          <p:nvPr/>
        </p:nvSpPr>
        <p:spPr>
          <a:xfrm>
            <a:off x="6093960" y="1449017"/>
            <a:ext cx="5484360" cy="588916"/>
          </a:xfrm>
          <a:prstGeom prst="rect">
            <a:avLst/>
          </a:prstGeom>
        </p:spPr>
        <p:txBody>
          <a:bodyPr lIns="0" tIns="0" rIns="0" bIns="0"/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51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u="none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61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For every element K: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6">
                <a:extLst>
                  <a:ext uri="{FF2B5EF4-FFF2-40B4-BE49-F238E27FC236}">
                    <a16:creationId xmlns:a16="http://schemas.microsoft.com/office/drawing/2014/main" id="{86B88178-26D2-4969-820C-E3994CC118E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3960" y="4997391"/>
                <a:ext cx="5484360" cy="588916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231775" indent="-231775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65138" indent="-233363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b="0" i="0" u="none" kern="120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682625" marR="0" indent="-217488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 sz="1400" kern="120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914400" indent="-231775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146175" indent="-231775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To first order: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𝐾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</m:oMath>
                </a14:m>
                <a:r>
                  <a:rPr lang="en-US" dirty="0"/>
                  <a:t>energy in element K</a:t>
                </a:r>
              </a:p>
            </p:txBody>
          </p:sp>
        </mc:Choice>
        <mc:Fallback xmlns="">
          <p:sp>
            <p:nvSpPr>
              <p:cNvPr id="19" name="Content Placeholder 6">
                <a:extLst>
                  <a:ext uri="{FF2B5EF4-FFF2-40B4-BE49-F238E27FC236}">
                    <a16:creationId xmlns:a16="http://schemas.microsoft.com/office/drawing/2014/main" id="{86B88178-26D2-4969-820C-E3994CC118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3960" y="4997391"/>
                <a:ext cx="5484360" cy="588916"/>
              </a:xfrm>
              <a:prstGeom prst="rect">
                <a:avLst/>
              </a:prstGeom>
              <a:blipFill>
                <a:blip r:embed="rId5"/>
                <a:stretch>
                  <a:fillRect l="-2113" t="-15625"/>
                </a:stretch>
              </a:blipFill>
            </p:spPr>
            <p:txBody>
              <a:bodyPr/>
              <a:lstStyle/>
              <a:p>
                <a:r>
                  <a:rPr lang="en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26D9E099-8C2C-437E-9165-E1F960D71ABD}"/>
              </a:ext>
            </a:extLst>
          </p:cNvPr>
          <p:cNvSpPr txBox="1">
            <a:spLocks/>
          </p:cNvSpPr>
          <p:nvPr/>
        </p:nvSpPr>
        <p:spPr>
          <a:xfrm>
            <a:off x="3351780" y="5347738"/>
            <a:ext cx="5484360" cy="588916"/>
          </a:xfrm>
          <a:prstGeom prst="rect">
            <a:avLst/>
          </a:prstGeom>
        </p:spPr>
        <p:txBody>
          <a:bodyPr lIns="0" tIns="0" rIns="0" bIns="0"/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51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u="none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61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Mesh insensitive</a:t>
            </a:r>
          </a:p>
          <a:p>
            <a:r>
              <a:rPr lang="en-US" dirty="0"/>
              <a:t>Verified with 3D mixed mode cracking</a:t>
            </a:r>
          </a:p>
        </p:txBody>
      </p:sp>
    </p:spTree>
    <p:extLst>
      <p:ext uri="{BB962C8B-B14F-4D97-AF65-F5344CB8AC3E}">
        <p14:creationId xmlns:p14="http://schemas.microsoft.com/office/powerpoint/2010/main" val="2575283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2B5E63-C176-4855-A244-F58A4BE900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Continuation of the approach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Eigenfracture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9600" y="1663200"/>
            <a:ext cx="6536924" cy="3530998"/>
          </a:xfrm>
        </p:spPr>
        <p:txBody>
          <a:bodyPr/>
          <a:lstStyle/>
          <a:p>
            <a:r>
              <a:rPr lang="en-US" dirty="0"/>
              <a:t>Mitchell, </a:t>
            </a:r>
            <a:r>
              <a:rPr lang="en-US" dirty="0" err="1"/>
              <a:t>Pandolfi</a:t>
            </a:r>
            <a:r>
              <a:rPr lang="en-US" dirty="0"/>
              <a:t> and Ortiz (2016)</a:t>
            </a:r>
          </a:p>
          <a:p>
            <a:pPr lvl="1"/>
            <a:r>
              <a:rPr lang="en-US" dirty="0"/>
              <a:t>Effect of Brittle Fracture in a </a:t>
            </a:r>
            <a:r>
              <a:rPr lang="en-US" dirty="0" err="1"/>
              <a:t>Metaconcrete</a:t>
            </a:r>
            <a:r>
              <a:rPr lang="en-US" dirty="0"/>
              <a:t> Slab under Shock Loading </a:t>
            </a:r>
          </a:p>
          <a:p>
            <a:pPr lvl="1"/>
            <a:r>
              <a:rPr lang="en-US" dirty="0" err="1"/>
              <a:t>Metaconcrete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Engineered inclusion with a heavy core and a compliant outer layer</a:t>
            </a:r>
          </a:p>
          <a:p>
            <a:pPr lvl="2"/>
            <a:endParaRPr lang="en-US" dirty="0"/>
          </a:p>
          <a:p>
            <a:r>
              <a:rPr lang="en-US" dirty="0" err="1"/>
              <a:t>Qinami</a:t>
            </a:r>
            <a:r>
              <a:rPr lang="en-US" dirty="0"/>
              <a:t> et al. (2019)</a:t>
            </a:r>
          </a:p>
          <a:p>
            <a:pPr lvl="1"/>
            <a:r>
              <a:rPr lang="en-US" dirty="0"/>
              <a:t>Adaptive mesh techniques to further reduce mesh bias when using </a:t>
            </a:r>
            <a:r>
              <a:rPr lang="en-US" dirty="0" err="1"/>
              <a:t>eigenerosion</a:t>
            </a:r>
            <a:endParaRPr lang="en-US" dirty="0"/>
          </a:p>
          <a:p>
            <a:r>
              <a:rPr lang="en-US" dirty="0" err="1"/>
              <a:t>Qinami</a:t>
            </a:r>
            <a:r>
              <a:rPr lang="en-US" dirty="0"/>
              <a:t>, </a:t>
            </a:r>
            <a:r>
              <a:rPr lang="en-US" dirty="0" err="1"/>
              <a:t>Pandolfi</a:t>
            </a:r>
            <a:r>
              <a:rPr lang="en-US" dirty="0"/>
              <a:t> and </a:t>
            </a:r>
            <a:r>
              <a:rPr lang="en-US" dirty="0" err="1"/>
              <a:t>Kaliske</a:t>
            </a:r>
            <a:r>
              <a:rPr lang="en-US" dirty="0"/>
              <a:t> (2020)</a:t>
            </a:r>
          </a:p>
          <a:p>
            <a:pPr lvl="1"/>
            <a:r>
              <a:rPr lang="en-US" dirty="0"/>
              <a:t>Use of </a:t>
            </a:r>
            <a:r>
              <a:rPr lang="en-US" dirty="0" err="1"/>
              <a:t>eigenerosion</a:t>
            </a:r>
            <a:r>
              <a:rPr lang="en-US" dirty="0"/>
              <a:t> combined with a rate-dependent Drucker-Prager viscoelastic model and </a:t>
            </a:r>
            <a:r>
              <a:rPr lang="en-US" dirty="0" err="1"/>
              <a:t>microplane</a:t>
            </a:r>
            <a:r>
              <a:rPr lang="en-US" dirty="0"/>
              <a:t> method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61EFF10-18EF-4F3C-85D2-675D203E6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5279" y="786633"/>
            <a:ext cx="3982014" cy="129304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93DFBA0-BBBD-4AD0-9BE4-528A450DBE89}"/>
              </a:ext>
            </a:extLst>
          </p:cNvPr>
          <p:cNvSpPr txBox="1"/>
          <p:nvPr/>
        </p:nvSpPr>
        <p:spPr>
          <a:xfrm>
            <a:off x="2630905" y="5211702"/>
            <a:ext cx="609452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000" dirty="0">
                <a:effectLst/>
              </a:rPr>
              <a:t>Mitchell, S. J., </a:t>
            </a:r>
            <a:r>
              <a:rPr lang="en-US" sz="1000" dirty="0" err="1">
                <a:effectLst/>
              </a:rPr>
              <a:t>Pandolfi</a:t>
            </a:r>
            <a:r>
              <a:rPr lang="en-US" sz="1000" dirty="0">
                <a:effectLst/>
              </a:rPr>
              <a:t>, A., &amp; Ortiz, M. (2016). Effect of Brittle Fracture in a </a:t>
            </a:r>
            <a:r>
              <a:rPr lang="en-US" sz="1000" dirty="0" err="1">
                <a:effectLst/>
              </a:rPr>
              <a:t>Metaconcrete</a:t>
            </a:r>
            <a:r>
              <a:rPr lang="en-US" sz="1000" dirty="0">
                <a:effectLst/>
              </a:rPr>
              <a:t> Slab under Shock Loading. </a:t>
            </a:r>
            <a:r>
              <a:rPr lang="en-US" sz="1000" i="1" dirty="0">
                <a:effectLst/>
              </a:rPr>
              <a:t>Journal of Engineering Mechanics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142</a:t>
            </a:r>
            <a:r>
              <a:rPr lang="en-US" sz="1000" dirty="0">
                <a:effectLst/>
              </a:rPr>
              <a:t>(4), 04016010. https://doi.org/10.1061/(asce)em.1943-7889.0001034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2A7DF-C5C7-454F-AA66-80A6C7841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0387" y="2048504"/>
            <a:ext cx="4136906" cy="254604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32C8475-FBBA-4FFF-8BFD-2486BC28E995}"/>
              </a:ext>
            </a:extLst>
          </p:cNvPr>
          <p:cNvSpPr txBox="1"/>
          <p:nvPr/>
        </p:nvSpPr>
        <p:spPr>
          <a:xfrm>
            <a:off x="2630905" y="5694402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000" dirty="0" err="1">
                <a:effectLst/>
              </a:rPr>
              <a:t>Qinami</a:t>
            </a:r>
            <a:r>
              <a:rPr lang="en-US" sz="1000" dirty="0">
                <a:effectLst/>
              </a:rPr>
              <a:t>, A., Bryant, E. C., Sun, W. C., &amp; </a:t>
            </a:r>
            <a:r>
              <a:rPr lang="en-US" sz="1000" dirty="0" err="1">
                <a:effectLst/>
              </a:rPr>
              <a:t>Kaliske</a:t>
            </a:r>
            <a:r>
              <a:rPr lang="en-US" sz="1000" dirty="0">
                <a:effectLst/>
              </a:rPr>
              <a:t>, M. (2019). Circumventing mesh bias by r- and h-adaptive techniques for variational </a:t>
            </a:r>
            <a:r>
              <a:rPr lang="en-US" sz="1000" dirty="0" err="1">
                <a:effectLst/>
              </a:rPr>
              <a:t>eigenfracture</a:t>
            </a:r>
            <a:r>
              <a:rPr lang="en-US" sz="1000" dirty="0">
                <a:effectLst/>
              </a:rPr>
              <a:t>. </a:t>
            </a:r>
            <a:r>
              <a:rPr lang="en-US" sz="1000" i="1" dirty="0">
                <a:effectLst/>
              </a:rPr>
              <a:t>International Journal of Fracture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220</a:t>
            </a:r>
            <a:r>
              <a:rPr lang="en-US" sz="1000" dirty="0">
                <a:effectLst/>
              </a:rPr>
              <a:t>(2), 129–142. https://doi.org/10.1007/s10704-019-00349-x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768B57-5CF6-4EEB-8E82-8A6B4EB8C35C}"/>
              </a:ext>
            </a:extLst>
          </p:cNvPr>
          <p:cNvSpPr txBox="1"/>
          <p:nvPr/>
        </p:nvSpPr>
        <p:spPr>
          <a:xfrm>
            <a:off x="2630905" y="6194606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000" dirty="0" err="1">
                <a:effectLst/>
              </a:rPr>
              <a:t>Qinami</a:t>
            </a:r>
            <a:r>
              <a:rPr lang="en-US" sz="1000" dirty="0">
                <a:effectLst/>
              </a:rPr>
              <a:t>, A., </a:t>
            </a:r>
            <a:r>
              <a:rPr lang="en-US" sz="1000" dirty="0" err="1">
                <a:effectLst/>
              </a:rPr>
              <a:t>Pandolfi</a:t>
            </a:r>
            <a:r>
              <a:rPr lang="en-US" sz="1000" dirty="0">
                <a:effectLst/>
              </a:rPr>
              <a:t>, A., &amp; </a:t>
            </a:r>
            <a:r>
              <a:rPr lang="en-US" sz="1000" dirty="0" err="1">
                <a:effectLst/>
              </a:rPr>
              <a:t>Kaliske</a:t>
            </a:r>
            <a:r>
              <a:rPr lang="en-US" sz="1000" dirty="0">
                <a:effectLst/>
              </a:rPr>
              <a:t>, M. (2020). Variational </a:t>
            </a:r>
            <a:r>
              <a:rPr lang="en-US" sz="1000" dirty="0" err="1">
                <a:effectLst/>
              </a:rPr>
              <a:t>eigenerosion</a:t>
            </a:r>
            <a:r>
              <a:rPr lang="en-US" sz="1000" dirty="0">
                <a:effectLst/>
              </a:rPr>
              <a:t> for rate-dependent plasticity in concrete modeling at small strain. </a:t>
            </a:r>
            <a:r>
              <a:rPr lang="en-US" sz="1000" i="1" dirty="0">
                <a:effectLst/>
              </a:rPr>
              <a:t>International Journal for Numerical Methods in Engineering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121</a:t>
            </a:r>
            <a:r>
              <a:rPr lang="en-US" sz="1000" dirty="0">
                <a:effectLst/>
              </a:rPr>
              <a:t>(7), 1388–1409. https://doi.org/10.1002/nme.6271</a:t>
            </a:r>
          </a:p>
        </p:txBody>
      </p:sp>
    </p:spTree>
    <p:extLst>
      <p:ext uri="{BB962C8B-B14F-4D97-AF65-F5344CB8AC3E}">
        <p14:creationId xmlns:p14="http://schemas.microsoft.com/office/powerpoint/2010/main" val="1387876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76308A-B9A2-4FC2-B609-EB9AA1375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0972800" cy="410233"/>
          </a:xfrm>
        </p:spPr>
        <p:txBody>
          <a:bodyPr/>
          <a:lstStyle/>
          <a:p>
            <a:r>
              <a:rPr lang="en-US" dirty="0"/>
              <a:t>Comparison table between damage models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37DA5B9-E951-4D1A-B172-4922684366FC}"/>
              </a:ext>
            </a:extLst>
          </p:cNvPr>
          <p:cNvGraphicFramePr>
            <a:graphicFrameLocks noGrp="1"/>
          </p:cNvGraphicFramePr>
          <p:nvPr>
            <p:ph sz="quarter" idx="21"/>
            <p:extLst>
              <p:ext uri="{D42A27DB-BD31-4B8C-83A1-F6EECF244321}">
                <p14:modId xmlns:p14="http://schemas.microsoft.com/office/powerpoint/2010/main" val="1016181143"/>
              </p:ext>
            </p:extLst>
          </p:nvPr>
        </p:nvGraphicFramePr>
        <p:xfrm>
          <a:off x="609599" y="1256488"/>
          <a:ext cx="10880480" cy="4744547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176096">
                  <a:extLst>
                    <a:ext uri="{9D8B030D-6E8A-4147-A177-3AD203B41FA5}">
                      <a16:colId xmlns:a16="http://schemas.microsoft.com/office/drawing/2014/main" val="1537273347"/>
                    </a:ext>
                  </a:extLst>
                </a:gridCol>
                <a:gridCol w="2176096">
                  <a:extLst>
                    <a:ext uri="{9D8B030D-6E8A-4147-A177-3AD203B41FA5}">
                      <a16:colId xmlns:a16="http://schemas.microsoft.com/office/drawing/2014/main" val="471386948"/>
                    </a:ext>
                  </a:extLst>
                </a:gridCol>
                <a:gridCol w="2176096">
                  <a:extLst>
                    <a:ext uri="{9D8B030D-6E8A-4147-A177-3AD203B41FA5}">
                      <a16:colId xmlns:a16="http://schemas.microsoft.com/office/drawing/2014/main" val="3735370283"/>
                    </a:ext>
                  </a:extLst>
                </a:gridCol>
                <a:gridCol w="2176096">
                  <a:extLst>
                    <a:ext uri="{9D8B030D-6E8A-4147-A177-3AD203B41FA5}">
                      <a16:colId xmlns:a16="http://schemas.microsoft.com/office/drawing/2014/main" val="4122701490"/>
                    </a:ext>
                  </a:extLst>
                </a:gridCol>
                <a:gridCol w="2176096">
                  <a:extLst>
                    <a:ext uri="{9D8B030D-6E8A-4147-A177-3AD203B41FA5}">
                      <a16:colId xmlns:a16="http://schemas.microsoft.com/office/drawing/2014/main" val="4158840569"/>
                    </a:ext>
                  </a:extLst>
                </a:gridCol>
              </a:tblGrid>
              <a:tr h="616561">
                <a:tc>
                  <a:txBody>
                    <a:bodyPr/>
                    <a:lstStyle/>
                    <a:p>
                      <a:r>
                        <a:rPr lang="en-US" sz="1700" noProof="0" dirty="0"/>
                        <a:t>Approach</a:t>
                      </a:r>
                      <a:endParaRPr lang="en-US" sz="17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r>
                        <a:rPr lang="en-US" sz="1700" noProof="0" dirty="0"/>
                        <a:t>Damage initiation criterion</a:t>
                      </a:r>
                      <a:endParaRPr lang="en-US" sz="17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r>
                        <a:rPr lang="en-US" sz="1700" noProof="0" dirty="0"/>
                        <a:t>Mesh dependance</a:t>
                      </a:r>
                      <a:endParaRPr lang="en-US" sz="17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r>
                        <a:rPr lang="en-US" sz="1700" noProof="0"/>
                        <a:t>Evolution from damage to fracture</a:t>
                      </a:r>
                      <a:endParaRPr lang="en-US" sz="1700" noProof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r>
                        <a:rPr lang="en-US" sz="17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Crack closure and friction</a:t>
                      </a:r>
                    </a:p>
                  </a:txBody>
                  <a:tcPr marL="108805" marR="108805" marT="54402" marB="54402"/>
                </a:tc>
                <a:extLst>
                  <a:ext uri="{0D108BD9-81ED-4DB2-BD59-A6C34878D82A}">
                    <a16:rowId xmlns:a16="http://schemas.microsoft.com/office/drawing/2014/main" val="3706332842"/>
                  </a:ext>
                </a:extLst>
              </a:tr>
              <a:tr h="544024">
                <a:tc>
                  <a:txBody>
                    <a:bodyPr/>
                    <a:lstStyle/>
                    <a:p>
                      <a:r>
                        <a:rPr lang="en-US" sz="1400" noProof="0" dirty="0"/>
                        <a:t>Original Smeared Crack Approach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Strength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Very strong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Crack remains a continuum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108805" marR="108805" marT="54402" marB="54402"/>
                </a:tc>
                <a:extLst>
                  <a:ext uri="{0D108BD9-81ED-4DB2-BD59-A6C34878D82A}">
                    <a16:rowId xmlns:a16="http://schemas.microsoft.com/office/drawing/2014/main" val="819641160"/>
                  </a:ext>
                </a:extLst>
              </a:tr>
              <a:tr h="979243">
                <a:tc>
                  <a:txBody>
                    <a:bodyPr/>
                    <a:lstStyle/>
                    <a:p>
                      <a:r>
                        <a:rPr lang="en-US" sz="1400" noProof="0" dirty="0"/>
                        <a:t>Crack band theory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Fracture energy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 negligeable</a:t>
                      </a: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Crack remains a continuum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Some models based on the crack band theory include unilateral contact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extLst>
                  <a:ext uri="{0D108BD9-81ED-4DB2-BD59-A6C34878D82A}">
                    <a16:rowId xmlns:a16="http://schemas.microsoft.com/office/drawing/2014/main" val="1523626942"/>
                  </a:ext>
                </a:extLst>
              </a:tr>
              <a:tr h="544024">
                <a:tc>
                  <a:txBody>
                    <a:bodyPr/>
                    <a:lstStyle/>
                    <a:p>
                      <a:r>
                        <a:rPr lang="en-US" sz="1400" noProof="0" dirty="0"/>
                        <a:t>Isotropic CDM models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Strain or stress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Can be strong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Crack remains a continuum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Can be included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extLst>
                  <a:ext uri="{0D108BD9-81ED-4DB2-BD59-A6C34878D82A}">
                    <a16:rowId xmlns:a16="http://schemas.microsoft.com/office/drawing/2014/main" val="2292209422"/>
                  </a:ext>
                </a:extLst>
              </a:tr>
              <a:tr h="544024">
                <a:tc>
                  <a:txBody>
                    <a:bodyPr/>
                    <a:lstStyle/>
                    <a:p>
                      <a:r>
                        <a:rPr lang="en-US" sz="1400" noProof="0" dirty="0"/>
                        <a:t>Anisotropic CDM models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Strain or stress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Weak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Crack remains a continuum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Can be included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extLst>
                  <a:ext uri="{0D108BD9-81ED-4DB2-BD59-A6C34878D82A}">
                    <a16:rowId xmlns:a16="http://schemas.microsoft.com/office/drawing/2014/main" val="478821784"/>
                  </a:ext>
                </a:extLst>
              </a:tr>
              <a:tr h="544024">
                <a:tc>
                  <a:txBody>
                    <a:bodyPr/>
                    <a:lstStyle/>
                    <a:p>
                      <a:r>
                        <a:rPr lang="en-US" sz="1400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Microplane</a:t>
                      </a:r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-based damage model</a:t>
                      </a: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Normal strain in a given direction</a:t>
                      </a: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Weak</a:t>
                      </a: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/>
                        <a:t>Crack remains a continuum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mention of crack closure under compression or friction</a:t>
                      </a:r>
                    </a:p>
                  </a:txBody>
                  <a:tcPr marL="108805" marR="108805" marT="54402" marB="54402"/>
                </a:tc>
                <a:extLst>
                  <a:ext uri="{0D108BD9-81ED-4DB2-BD59-A6C34878D82A}">
                    <a16:rowId xmlns:a16="http://schemas.microsoft.com/office/drawing/2014/main" val="2493177014"/>
                  </a:ext>
                </a:extLst>
              </a:tr>
              <a:tr h="544024">
                <a:tc>
                  <a:txBody>
                    <a:bodyPr/>
                    <a:lstStyle/>
                    <a:p>
                      <a:r>
                        <a:rPr lang="en-US" sz="1400" noProof="0" dirty="0" err="1"/>
                        <a:t>Eigenfracture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Energy on crack tip neighborhood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Weak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Erosion of elements belonging to crack set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/>
                        <a:t>Crack closure condition is respected</a:t>
                      </a:r>
                      <a:endParaRPr lang="en-US" sz="14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805" marR="108805" marT="54402" marB="54402"/>
                </a:tc>
                <a:extLst>
                  <a:ext uri="{0D108BD9-81ED-4DB2-BD59-A6C34878D82A}">
                    <a16:rowId xmlns:a16="http://schemas.microsoft.com/office/drawing/2014/main" val="2095086236"/>
                  </a:ext>
                </a:extLst>
              </a:tr>
            </a:tbl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B176FB93-A9D5-4734-81DA-F620A11B69A6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9" name="Picture 8" descr="Logo&#10;&#10;Description automatically generated">
              <a:extLst>
                <a:ext uri="{FF2B5EF4-FFF2-40B4-BE49-F238E27FC236}">
                  <a16:creationId xmlns:a16="http://schemas.microsoft.com/office/drawing/2014/main" id="{9674F890-A312-449C-B85B-C24EC521D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D7CE665-0562-4473-B29B-A2A836B7CB81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2514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Concluding remarks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en-US" dirty="0"/>
              <a:t>Many options of continuum damage models for quasi-brittle materials </a:t>
            </a:r>
          </a:p>
          <a:p>
            <a:endParaRPr lang="en-US" dirty="0"/>
          </a:p>
          <a:p>
            <a:r>
              <a:rPr lang="en-US" dirty="0"/>
              <a:t>Compromise between very strong discontinuity and numerical stability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Most of the regularization methods are also supported by experimental evidences</a:t>
            </a:r>
          </a:p>
          <a:p>
            <a:pPr lvl="1"/>
            <a:endParaRPr lang="en-US" dirty="0"/>
          </a:p>
          <a:p>
            <a:r>
              <a:rPr lang="en-US" dirty="0"/>
              <a:t>Balance between representation of many phenomena and CPU cost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More than one scale to be simulated</a:t>
            </a:r>
          </a:p>
          <a:p>
            <a:pPr lvl="1"/>
            <a:endParaRPr lang="en-US" dirty="0"/>
          </a:p>
          <a:p>
            <a:r>
              <a:rPr lang="en-US" dirty="0"/>
              <a:t>Isotropic damage models can struggle to predict crack path caused by multiaxial loadings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40306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8761E-9CAE-43BA-BEFD-6B85EC1999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Appendix</a:t>
            </a:r>
            <a:endParaRPr lang="fr-BE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7ED21B-B35B-47E0-B6F2-530C6F31DC57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6" name="Picture 5" descr="Logo&#10;&#10;Description automatically generated">
              <a:extLst>
                <a:ext uri="{FF2B5EF4-FFF2-40B4-BE49-F238E27FC236}">
                  <a16:creationId xmlns:a16="http://schemas.microsoft.com/office/drawing/2014/main" id="{207D0E9A-67A7-4EC9-A1C6-A73F8170D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055CC0A-7CFB-436F-AF1F-7701E790490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42084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BD02C-47A3-438F-8E84-C258BF3116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Pascal Meyer and Anthony M. Waas - 2015</a:t>
            </a:r>
          </a:p>
          <a:p>
            <a:r>
              <a:rPr lang="fr-FR" dirty="0" err="1"/>
              <a:t>University</a:t>
            </a:r>
            <a:r>
              <a:rPr lang="fr-FR" dirty="0"/>
              <a:t> of Washington</a:t>
            </a:r>
            <a:endParaRPr lang="fr-B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8761E-9CAE-43BA-BEFD-6B85EC1999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Mesh-objective two-scale finite element analysis of damage and failure in ceramic matrix composites</a:t>
            </a:r>
            <a:endParaRPr lang="fr-BE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7ED21B-B35B-47E0-B6F2-530C6F31DC57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6" name="Picture 5" descr="Logo&#10;&#10;Description automatically generated">
              <a:extLst>
                <a:ext uri="{FF2B5EF4-FFF2-40B4-BE49-F238E27FC236}">
                  <a16:creationId xmlns:a16="http://schemas.microsoft.com/office/drawing/2014/main" id="{207D0E9A-67A7-4EC9-A1C6-A73F8170D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055CC0A-7CFB-436F-AF1F-7701E790490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9641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2B5E63-C176-4855-A244-F58A4BE900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Evolution of the approach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0972800" cy="410233"/>
          </a:xfrm>
        </p:spPr>
        <p:txBody>
          <a:bodyPr/>
          <a:lstStyle/>
          <a:p>
            <a:r>
              <a:rPr lang="en-US" dirty="0"/>
              <a:t>Smeared Crack Approach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en-US" dirty="0"/>
              <a:t>Originally proposed by Y. Rashid in his historical paper “</a:t>
            </a:r>
            <a:r>
              <a:rPr lang="en-US" sz="1800" b="0" i="1" u="none" strike="noStrike" baseline="0" dirty="0">
                <a:latin typeface="AdvTimes"/>
              </a:rPr>
              <a:t>Analysis of prestressed concrete pressure vessels. </a:t>
            </a:r>
            <a:r>
              <a:rPr lang="en-US" sz="1800" b="0" i="1" u="none" strike="noStrike" baseline="0" dirty="0">
                <a:latin typeface="AdvTimes-i"/>
              </a:rPr>
              <a:t>Nuclear Engineering and Design </a:t>
            </a:r>
            <a:r>
              <a:rPr lang="en-US" sz="1800" b="0" i="1" u="none" strike="noStrike" baseline="0" dirty="0">
                <a:latin typeface="AdvTimes"/>
              </a:rPr>
              <a:t>1968; </a:t>
            </a:r>
            <a:r>
              <a:rPr lang="en-US" sz="1800" b="0" i="1" u="none" strike="noStrike" baseline="0" dirty="0">
                <a:latin typeface="AdvTimes-b"/>
              </a:rPr>
              <a:t>7</a:t>
            </a:r>
            <a:r>
              <a:rPr lang="en-US" sz="1800" b="0" i="1" u="none" strike="noStrike" baseline="0" dirty="0">
                <a:latin typeface="AdvTimes"/>
              </a:rPr>
              <a:t>:334–344”.</a:t>
            </a:r>
          </a:p>
          <a:p>
            <a:pPr lvl="1"/>
            <a:r>
              <a:rPr lang="en-US" sz="1800" dirty="0">
                <a:latin typeface="AdvTimes"/>
              </a:rPr>
              <a:t>The cracked material is assumed to remain a continuum and the mechanical properties (stiffness and strength) are modified to account for the effect of cracking, according to the evolving states of strain and/or stress.</a:t>
            </a:r>
          </a:p>
          <a:p>
            <a:pPr lvl="1"/>
            <a:r>
              <a:rPr lang="en-US" sz="1800" dirty="0">
                <a:latin typeface="AdvTimes"/>
              </a:rPr>
              <a:t>Great acceptance from the engineering community due to its simplicity.</a:t>
            </a:r>
          </a:p>
          <a:p>
            <a:pPr lvl="1"/>
            <a:r>
              <a:rPr lang="en-US" sz="1800" b="1" u="sng" dirty="0">
                <a:latin typeface="AdvTimes"/>
              </a:rPr>
              <a:t>Problem</a:t>
            </a:r>
            <a:r>
              <a:rPr lang="en-US" sz="1800" u="sng" dirty="0">
                <a:latin typeface="AdvTimes"/>
              </a:rPr>
              <a:t>: if a smeared crack is only one element across, the total energy dissipated in the cracking process is proportional to the size (the volume) of the element</a:t>
            </a:r>
          </a:p>
          <a:p>
            <a:pPr lvl="1"/>
            <a:r>
              <a:rPr lang="en-US" sz="1800" b="1" u="sng" dirty="0">
                <a:latin typeface="AdvTimes"/>
              </a:rPr>
              <a:t>Consequence: </a:t>
            </a:r>
            <a:r>
              <a:rPr lang="en-US" sz="1800" u="sng" dirty="0">
                <a:latin typeface="AdvTimes"/>
              </a:rPr>
              <a:t>Upon mesh refinement, for infinitesimally small elements, the dissipated energy vanishes</a:t>
            </a:r>
          </a:p>
          <a:p>
            <a:pPr lvl="1"/>
            <a:endParaRPr lang="en-US" sz="1800" b="1" u="sng" dirty="0">
              <a:latin typeface="AdvTimes"/>
            </a:endParaRPr>
          </a:p>
          <a:p>
            <a:r>
              <a:rPr lang="en-US" sz="1800" dirty="0">
                <a:latin typeface="AdvTimes"/>
              </a:rPr>
              <a:t>Landmark paper by </a:t>
            </a:r>
            <a:r>
              <a:rPr lang="en-US" sz="1800" dirty="0" err="1">
                <a:latin typeface="AdvTimes"/>
              </a:rPr>
              <a:t>Bažant</a:t>
            </a:r>
            <a:r>
              <a:rPr lang="en-US" sz="1800" dirty="0">
                <a:latin typeface="AdvTimes"/>
              </a:rPr>
              <a:t> and Oh 1983 introducing the </a:t>
            </a:r>
            <a:r>
              <a:rPr lang="en-US" sz="1800" b="1" dirty="0">
                <a:latin typeface="AdvTimes"/>
              </a:rPr>
              <a:t>Crack Band Theory</a:t>
            </a:r>
          </a:p>
          <a:p>
            <a:pPr lvl="1"/>
            <a:r>
              <a:rPr lang="en-US" sz="1800" dirty="0">
                <a:latin typeface="AdvTimes"/>
              </a:rPr>
              <a:t>Strain Softening after cracking no longer considered as a characteristic of the material</a:t>
            </a:r>
          </a:p>
          <a:p>
            <a:pPr lvl="1"/>
            <a:r>
              <a:rPr lang="en-US" sz="1800" dirty="0">
                <a:latin typeface="AdvTimes"/>
              </a:rPr>
              <a:t>A relation between the </a:t>
            </a:r>
            <a:r>
              <a:rPr lang="en-US" sz="1800" b="1" dirty="0">
                <a:latin typeface="AdvTimes"/>
              </a:rPr>
              <a:t>fracture energy </a:t>
            </a:r>
            <a:r>
              <a:rPr lang="en-US" sz="1800" dirty="0">
                <a:latin typeface="AdvTimes"/>
              </a:rPr>
              <a:t> of the material and the </a:t>
            </a:r>
            <a:r>
              <a:rPr lang="en-US" sz="1800" b="1" dirty="0">
                <a:latin typeface="AdvTimes"/>
              </a:rPr>
              <a:t>size of the FE crossed by the smeared crack</a:t>
            </a:r>
            <a:r>
              <a:rPr lang="en-US" sz="1800" dirty="0">
                <a:latin typeface="AdvTimes"/>
              </a:rPr>
              <a:t> governs the strain softening</a:t>
            </a:r>
          </a:p>
          <a:p>
            <a:pPr lvl="1"/>
            <a:r>
              <a:rPr lang="en-US" sz="1800" u="sng" dirty="0">
                <a:latin typeface="AdvTimes"/>
              </a:rPr>
              <a:t>Mesh size dependance satisfactorily overcome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790FBFC-FC8B-4E27-A4AA-70F92AB653B8}"/>
              </a:ext>
            </a:extLst>
          </p:cNvPr>
          <p:cNvSpPr txBox="1"/>
          <p:nvPr/>
        </p:nvSpPr>
        <p:spPr>
          <a:xfrm>
            <a:off x="3311370" y="6117662"/>
            <a:ext cx="4918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effectLst/>
              </a:rPr>
              <a:t>Cervera</a:t>
            </a:r>
            <a:r>
              <a:rPr lang="en-US" sz="1000" dirty="0">
                <a:effectLst/>
              </a:rPr>
              <a:t>, M., &amp; </a:t>
            </a:r>
            <a:r>
              <a:rPr lang="en-US" sz="1000" dirty="0" err="1">
                <a:effectLst/>
              </a:rPr>
              <a:t>Chiumenti</a:t>
            </a:r>
            <a:r>
              <a:rPr lang="en-US" sz="1000" dirty="0">
                <a:effectLst/>
              </a:rPr>
              <a:t>, M. (2006). Smeared crack approach: Back to the original track. </a:t>
            </a:r>
            <a:r>
              <a:rPr lang="en-US" sz="1000" i="1" dirty="0">
                <a:effectLst/>
              </a:rPr>
              <a:t>International Journal for Numerical and Analytical Methods in Geomechanics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30</a:t>
            </a:r>
            <a:r>
              <a:rPr lang="en-US" sz="1000" dirty="0">
                <a:effectLst/>
              </a:rPr>
              <a:t>(12), 1173–1199. https://doi.org/10.1002/nag.518</a:t>
            </a:r>
          </a:p>
          <a:p>
            <a:pPr algn="l"/>
            <a:endParaRPr lang="en-B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9342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A37F56-A117-4A7C-A05C-E25691049A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fr-BE" dirty="0"/>
              <a:t>Approche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C5A95C9-6FFE-407A-884E-38C088D8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Integrated Finite Element Method (IFEM)</a:t>
            </a:r>
            <a:endParaRPr lang="en-B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667B9A-DE7C-4567-869D-FE5DC3CF35E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781801" y="1767701"/>
            <a:ext cx="4800600" cy="4448734"/>
          </a:xfrm>
        </p:spPr>
        <p:txBody>
          <a:bodyPr/>
          <a:lstStyle/>
          <a:p>
            <a:pPr marL="0" indent="0">
              <a:buNone/>
            </a:pPr>
            <a:r>
              <a:rPr lang="fr-BE" b="1" dirty="0"/>
              <a:t>Principe:</a:t>
            </a:r>
          </a:p>
          <a:p>
            <a:r>
              <a:rPr lang="fr-BE" dirty="0"/>
              <a:t>Abaqus utilisé pour générer un modèle à l’échelle du stratifié UD</a:t>
            </a:r>
          </a:p>
          <a:p>
            <a:r>
              <a:rPr lang="fr-BE" dirty="0"/>
              <a:t>Un deuxième modèle dans une échelle inférieure est intégré avec le solveur Abaqus principal par une sous-routine utilisateur (UMAT)</a:t>
            </a:r>
          </a:p>
          <a:p>
            <a:pPr lvl="1"/>
            <a:r>
              <a:rPr lang="fr-BE" dirty="0"/>
              <a:t>VER microstructural inclut tous les constituants du matériau réel </a:t>
            </a:r>
          </a:p>
          <a:p>
            <a:pPr lvl="2"/>
            <a:r>
              <a:rPr lang="fr-BE" dirty="0"/>
              <a:t>Fibre</a:t>
            </a:r>
          </a:p>
          <a:p>
            <a:pPr lvl="2"/>
            <a:r>
              <a:rPr lang="fr-BE" dirty="0"/>
              <a:t>Matrice</a:t>
            </a:r>
          </a:p>
          <a:p>
            <a:pPr lvl="2"/>
            <a:r>
              <a:rPr lang="fr-BE" dirty="0"/>
              <a:t>Interface fibre/matrice</a:t>
            </a:r>
          </a:p>
          <a:p>
            <a:pPr lvl="1"/>
            <a:r>
              <a:rPr lang="fr-BE" dirty="0"/>
              <a:t>Détails géométriques</a:t>
            </a:r>
          </a:p>
          <a:p>
            <a:pPr lvl="2"/>
            <a:r>
              <a:rPr lang="fr-BE" dirty="0"/>
              <a:t>Positions relatives des fibres</a:t>
            </a:r>
          </a:p>
          <a:p>
            <a:pPr lvl="2"/>
            <a:r>
              <a:rPr lang="fr-BE" dirty="0"/>
              <a:t>Variabilité du diamètre </a:t>
            </a:r>
          </a:p>
          <a:p>
            <a:pPr lvl="1"/>
            <a:r>
              <a:rPr lang="fr-BE" dirty="0"/>
              <a:t>Hétérogénéités dans les propriétés matériaux</a:t>
            </a:r>
          </a:p>
          <a:p>
            <a:pPr marL="0" indent="0">
              <a:buNone/>
            </a:pPr>
            <a:endParaRPr lang="fr-BE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6F52075-557F-4246-B0A4-1D0FB0A99E4C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4972C4B0-96AF-4966-B11C-066298E57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8569DB9-BA1E-4453-883F-9E5D51B593B8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7A67711-A8CD-4358-9C81-761305E27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" y="2149918"/>
            <a:ext cx="6234735" cy="2952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9318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5A95C9-6FFE-407A-884E-38C088D8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Flow chart</a:t>
            </a:r>
            <a:endParaRPr lang="en-B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667B9A-DE7C-4567-869D-FE5DC3CF35E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781800" y="1661160"/>
            <a:ext cx="4800600" cy="4341915"/>
          </a:xfrm>
        </p:spPr>
        <p:txBody>
          <a:bodyPr/>
          <a:lstStyle/>
          <a:p>
            <a:pPr marL="0" indent="0">
              <a:buNone/>
            </a:pPr>
            <a:r>
              <a:rPr lang="fr-BE" b="1" dirty="0"/>
              <a:t>Méthode:</a:t>
            </a:r>
          </a:p>
          <a:p>
            <a:r>
              <a:rPr lang="fr-BE" dirty="0"/>
              <a:t>Le calcul des deux échelles est réalisé utilisant la méthode implicite dans Abaqus</a:t>
            </a:r>
          </a:p>
          <a:p>
            <a:r>
              <a:rPr lang="fr-BE" dirty="0"/>
              <a:t>IFEM développé en Fortran et tourné dans un environnement de cluster</a:t>
            </a:r>
          </a:p>
          <a:p>
            <a:r>
              <a:rPr lang="fr-BE" dirty="0"/>
              <a:t>La sous-routine est appelé pour chaque point d’intégration des éléments définies comme « user </a:t>
            </a:r>
            <a:r>
              <a:rPr lang="fr-BE" dirty="0" err="1"/>
              <a:t>material</a:t>
            </a:r>
            <a:r>
              <a:rPr lang="fr-BE" dirty="0"/>
              <a:t> »</a:t>
            </a:r>
          </a:p>
          <a:p>
            <a:r>
              <a:rPr lang="fr-BE" dirty="0"/>
              <a:t>Dans l’échelle microscopique le modèle énergétique </a:t>
            </a:r>
            <a:r>
              <a:rPr lang="fr-BE" b="1" dirty="0"/>
              <a:t>Crack Band Theory (CBT) </a:t>
            </a:r>
            <a:r>
              <a:rPr lang="fr-BE" dirty="0"/>
              <a:t>pour prédire les microfissurations des constituants</a:t>
            </a:r>
          </a:p>
          <a:p>
            <a:pPr marL="0" indent="0">
              <a:buNone/>
            </a:pPr>
            <a:endParaRPr lang="fr-BE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6F52075-557F-4246-B0A4-1D0FB0A99E4C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4972C4B0-96AF-4966-B11C-066298E57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8569DB9-BA1E-4453-883F-9E5D51B593B8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43954FDB-88DC-485B-81E3-96EAA184D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104" y="1019833"/>
            <a:ext cx="5639896" cy="512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2100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5A95C9-6FFE-407A-884E-38C088D8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Caractéristiques du VER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667B9A-DE7C-4567-869D-FE5DC3CF35E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59569" y="1258042"/>
            <a:ext cx="4800600" cy="4341915"/>
          </a:xfrm>
        </p:spPr>
        <p:txBody>
          <a:bodyPr/>
          <a:lstStyle/>
          <a:p>
            <a:r>
              <a:rPr lang="fr-BE" dirty="0"/>
              <a:t>Nombre de fibres par VER limité à 3 (choix lié au coût de calcul)</a:t>
            </a:r>
          </a:p>
          <a:p>
            <a:r>
              <a:rPr lang="fr-BE" dirty="0"/>
              <a:t>Chaque élément du modèle macroscopique utilise un VER légèrement différent des VER’s environnants </a:t>
            </a:r>
          </a:p>
          <a:p>
            <a:r>
              <a:rPr lang="fr-BE" dirty="0"/>
              <a:t>Variations:</a:t>
            </a:r>
          </a:p>
          <a:p>
            <a:pPr lvl="1"/>
            <a:r>
              <a:rPr lang="fr-BE" dirty="0"/>
              <a:t>Nombre de fibres</a:t>
            </a:r>
          </a:p>
          <a:p>
            <a:pPr lvl="1"/>
            <a:r>
              <a:rPr lang="fr-BE" dirty="0"/>
              <a:t>Position relative des fibres (fibres en contact inclus)</a:t>
            </a:r>
          </a:p>
          <a:p>
            <a:pPr lvl="1"/>
            <a:r>
              <a:rPr lang="fr-BE" dirty="0"/>
              <a:t>Diamètre des fibres</a:t>
            </a:r>
          </a:p>
          <a:p>
            <a:r>
              <a:rPr lang="fr-BE" dirty="0"/>
              <a:t>La variation spatiale des propriétés matériaux (contrainte à rupture, ténacité, etc.) ne sont pas abordés dans les VER’s de cette étude </a:t>
            </a:r>
          </a:p>
          <a:p>
            <a:pPr lvl="1"/>
            <a:r>
              <a:rPr lang="fr-BE" dirty="0"/>
              <a:t>Proposés pour études futures </a:t>
            </a:r>
          </a:p>
          <a:p>
            <a:r>
              <a:rPr lang="fr-BE" dirty="0"/>
              <a:t>Les porosités ne sont pas modélisées </a:t>
            </a:r>
          </a:p>
          <a:p>
            <a:pPr marL="0" indent="0">
              <a:buNone/>
            </a:pPr>
            <a:endParaRPr lang="fr-BE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6F52075-557F-4246-B0A4-1D0FB0A99E4C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4972C4B0-96AF-4966-B11C-066298E57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8569DB9-BA1E-4453-883F-9E5D51B593B8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3E42123-4CD1-415E-8827-7428FEED4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95" y="1619348"/>
            <a:ext cx="6669506" cy="3295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057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5A95C9-6FFE-407A-884E-38C088D8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Crack band failure model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667B9A-DE7C-4567-869D-FE5DC3CF35E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344710" y="451959"/>
            <a:ext cx="5167929" cy="1945801"/>
          </a:xfrm>
        </p:spPr>
        <p:txBody>
          <a:bodyPr/>
          <a:lstStyle/>
          <a:p>
            <a:pPr marL="0" indent="0">
              <a:buNone/>
            </a:pPr>
            <a:r>
              <a:rPr lang="fr-BE" dirty="0"/>
              <a:t>Taux de dissipation d’énergie :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6F52075-557F-4246-B0A4-1D0FB0A99E4C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4972C4B0-96AF-4966-B11C-066298E57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8569DB9-BA1E-4453-883F-9E5D51B593B8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287A6B4-C04D-4475-82BF-FB2C76F8BECD}"/>
              </a:ext>
            </a:extLst>
          </p:cNvPr>
          <p:cNvSpPr txBox="1">
            <a:spLocks/>
          </p:cNvSpPr>
          <p:nvPr/>
        </p:nvSpPr>
        <p:spPr>
          <a:xfrm>
            <a:off x="609600" y="1258041"/>
            <a:ext cx="4800600" cy="4341915"/>
          </a:xfrm>
          <a:prstGeom prst="rect">
            <a:avLst/>
          </a:prstGeom>
        </p:spPr>
        <p:txBody>
          <a:bodyPr lIns="0" tIns="0" rIns="0" bIns="0"/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51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u="none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61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BE" b="1" dirty="0"/>
              <a:t>Fissures ne sont pas modélisées explicitement</a:t>
            </a:r>
          </a:p>
          <a:p>
            <a:pPr marL="0" indent="0">
              <a:buNone/>
            </a:pPr>
            <a:endParaRPr lang="fr-BE" b="1" dirty="0"/>
          </a:p>
          <a:p>
            <a:pPr marL="0" indent="0">
              <a:buNone/>
            </a:pPr>
            <a:r>
              <a:rPr lang="fr-BE" b="1" dirty="0"/>
              <a:t>Fissures sont incorporées à la loi constitutive du matériau </a:t>
            </a:r>
          </a:p>
          <a:p>
            <a:pPr marL="0" indent="0">
              <a:buNone/>
            </a:pPr>
            <a:endParaRPr lang="fr-BE" b="1" dirty="0"/>
          </a:p>
          <a:p>
            <a:pPr marL="0" indent="0">
              <a:buNone/>
            </a:pPr>
            <a:r>
              <a:rPr lang="fr-BE" b="1" dirty="0"/>
              <a:t>Hypothèse :</a:t>
            </a:r>
          </a:p>
          <a:p>
            <a:r>
              <a:rPr lang="fr-BE" dirty="0"/>
              <a:t>Seulement le mode I est considéré</a:t>
            </a:r>
          </a:p>
          <a:p>
            <a:endParaRPr lang="fr-BE" dirty="0"/>
          </a:p>
          <a:p>
            <a:pPr marL="0" indent="0">
              <a:buNone/>
            </a:pPr>
            <a:r>
              <a:rPr lang="fr-BE" dirty="0"/>
              <a:t>Critère d’endommagement 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FEDB79-36B6-4507-B382-5F9D5FC68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832" y="4226464"/>
            <a:ext cx="1154626" cy="915661"/>
          </a:xfrm>
          <a:prstGeom prst="rect">
            <a:avLst/>
          </a:prstGeom>
        </p:spPr>
      </p:pic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35691CCB-456F-4E37-B016-62071AC54066}"/>
              </a:ext>
            </a:extLst>
          </p:cNvPr>
          <p:cNvCxnSpPr/>
          <p:nvPr/>
        </p:nvCxnSpPr>
        <p:spPr>
          <a:xfrm flipV="1">
            <a:off x="1029810" y="3977196"/>
            <a:ext cx="275207" cy="249268"/>
          </a:xfrm>
          <a:prstGeom prst="bentConnector3">
            <a:avLst>
              <a:gd name="adj1" fmla="val 161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42133AB-17F9-4268-BDE8-5A9125CB23D9}"/>
              </a:ext>
            </a:extLst>
          </p:cNvPr>
          <p:cNvSpPr txBox="1"/>
          <p:nvPr/>
        </p:nvSpPr>
        <p:spPr>
          <a:xfrm>
            <a:off x="1305017" y="3807919"/>
            <a:ext cx="2448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Maximum principal strain</a:t>
            </a:r>
            <a:endParaRPr lang="en-B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C85E760D-516E-43A9-9B2F-C47510C9C184}"/>
              </a:ext>
            </a:extLst>
          </p:cNvPr>
          <p:cNvCxnSpPr>
            <a:cxnSpLocks/>
          </p:cNvCxnSpPr>
          <p:nvPr/>
        </p:nvCxnSpPr>
        <p:spPr>
          <a:xfrm>
            <a:off x="1029810" y="5142125"/>
            <a:ext cx="275207" cy="238208"/>
          </a:xfrm>
          <a:prstGeom prst="bentConnector3">
            <a:avLst>
              <a:gd name="adj1" fmla="val 161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B32B87D-0E2A-406E-BE2E-47E71E25F41D}"/>
              </a:ext>
            </a:extLst>
          </p:cNvPr>
          <p:cNvSpPr txBox="1"/>
          <p:nvPr/>
        </p:nvSpPr>
        <p:spPr>
          <a:xfrm>
            <a:off x="1276602" y="5201763"/>
            <a:ext cx="2448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Strain to failure (material parameter)</a:t>
            </a:r>
            <a:endParaRPr lang="en-B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E2D6383-6356-4F80-9237-6B7B1A2991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4710" y="743731"/>
            <a:ext cx="2582002" cy="1024304"/>
          </a:xfrm>
          <a:prstGeom prst="rect">
            <a:avLst/>
          </a:prstGeom>
        </p:spPr>
      </p:pic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3FDE18EA-DAEA-49EF-BB9B-E8994FB22FFA}"/>
              </a:ext>
            </a:extLst>
          </p:cNvPr>
          <p:cNvCxnSpPr/>
          <p:nvPr/>
        </p:nvCxnSpPr>
        <p:spPr>
          <a:xfrm>
            <a:off x="8781146" y="1400924"/>
            <a:ext cx="331194" cy="246633"/>
          </a:xfrm>
          <a:prstGeom prst="bentConnector3">
            <a:avLst>
              <a:gd name="adj1" fmla="val -61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A7B2EA8-D11D-46FB-9B19-0BDBDC86C90A}"/>
              </a:ext>
            </a:extLst>
          </p:cNvPr>
          <p:cNvSpPr txBox="1"/>
          <p:nvPr/>
        </p:nvSpPr>
        <p:spPr>
          <a:xfrm>
            <a:off x="9112339" y="1478280"/>
            <a:ext cx="23225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Crack opening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A847E3C-022B-4470-884E-ADB39E357887}"/>
              </a:ext>
            </a:extLst>
          </p:cNvPr>
          <p:cNvSpPr txBox="1"/>
          <p:nvPr/>
        </p:nvSpPr>
        <p:spPr>
          <a:xfrm>
            <a:off x="9112340" y="1799957"/>
            <a:ext cx="19888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Normal traction</a:t>
            </a:r>
            <a:endParaRPr lang="en-B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59468373-207D-4AAE-9A63-CACB3857DC8B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7864703" y="1408544"/>
            <a:ext cx="1247637" cy="560690"/>
          </a:xfrm>
          <a:prstGeom prst="bentConnector3">
            <a:avLst>
              <a:gd name="adj1" fmla="val -8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>
            <a:extLst>
              <a:ext uri="{FF2B5EF4-FFF2-40B4-BE49-F238E27FC236}">
                <a16:creationId xmlns:a16="http://schemas.microsoft.com/office/drawing/2014/main" id="{F2D09180-702B-4584-BDF9-4E92E6A7F8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5295" y="2657374"/>
            <a:ext cx="4335851" cy="2517591"/>
          </a:xfrm>
          <a:prstGeom prst="rect">
            <a:avLst/>
          </a:prstGeom>
        </p:spPr>
      </p:pic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A92A41DA-9DDC-4817-B998-26CC53BB8CD0}"/>
              </a:ext>
            </a:extLst>
          </p:cNvPr>
          <p:cNvSpPr txBox="1">
            <a:spLocks/>
          </p:cNvSpPr>
          <p:nvPr/>
        </p:nvSpPr>
        <p:spPr>
          <a:xfrm>
            <a:off x="8850906" y="2657374"/>
            <a:ext cx="2965174" cy="3236694"/>
          </a:xfrm>
          <a:prstGeom prst="rect">
            <a:avLst/>
          </a:prstGeom>
        </p:spPr>
        <p:txBody>
          <a:bodyPr lIns="0" tIns="0" rIns="0" bIns="0"/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51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u="none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61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BE" dirty="0"/>
              <a:t>Déformation d’un élément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BE" dirty="0"/>
          </a:p>
          <a:p>
            <a:pPr marL="0" indent="0">
              <a:buFont typeface="Arial" panose="020B0604020202020204" pitchFamily="34" charset="0"/>
              <a:buNone/>
            </a:pPr>
            <a:endParaRPr lang="fr-BE" dirty="0"/>
          </a:p>
          <a:p>
            <a:pPr marL="0" indent="0">
              <a:buFont typeface="Arial" panose="020B0604020202020204" pitchFamily="34" charset="0"/>
              <a:buNone/>
            </a:pPr>
            <a:endParaRPr lang="fr-BE" dirty="0"/>
          </a:p>
          <a:p>
            <a:pPr marL="0" indent="0">
              <a:buFont typeface="Arial" panose="020B0604020202020204" pitchFamily="34" charset="0"/>
              <a:buNone/>
            </a:pPr>
            <a:endParaRPr lang="fr-BE" dirty="0"/>
          </a:p>
          <a:p>
            <a:pPr marL="0" indent="0">
              <a:buFont typeface="Arial" panose="020B0604020202020204" pitchFamily="34" charset="0"/>
              <a:buNone/>
            </a:pPr>
            <a:endParaRPr lang="fr-BE" dirty="0"/>
          </a:p>
          <a:p>
            <a:pPr marL="0" indent="0">
              <a:buFont typeface="Arial" panose="020B0604020202020204" pitchFamily="34" charset="0"/>
              <a:buNone/>
            </a:pPr>
            <a:endParaRPr lang="fr-BE" dirty="0"/>
          </a:p>
          <a:p>
            <a:pPr marL="0" indent="0">
              <a:buFont typeface="Arial" panose="020B0604020202020204" pitchFamily="34" charset="0"/>
              <a:buNone/>
            </a:pPr>
            <a:endParaRPr lang="fr-BE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8980262-B8D0-4F0C-B6FD-B139229EAC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0905" y="2976080"/>
            <a:ext cx="2294399" cy="42852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F8A4D5F-1539-4812-955C-71DE5BD9CE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81147" y="3527944"/>
            <a:ext cx="3410854" cy="83239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C56E9C9-2BB8-49D5-9387-8E462B9FCF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46743" y="4411452"/>
            <a:ext cx="1886853" cy="51358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C4BCB15-E69D-4EE0-99BC-C18D2F2A8A7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47574" y="4983662"/>
            <a:ext cx="3860939" cy="99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4908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5A95C9-6FFE-407A-884E-38C088D8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Crack band failure model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6F52075-557F-4246-B0A4-1D0FB0A99E4C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4972C4B0-96AF-4966-B11C-066298E57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8569DB9-BA1E-4453-883F-9E5D51B593B8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287A6B4-C04D-4475-82BF-FB2C76F8BECD}"/>
              </a:ext>
            </a:extLst>
          </p:cNvPr>
          <p:cNvSpPr txBox="1">
            <a:spLocks/>
          </p:cNvSpPr>
          <p:nvPr/>
        </p:nvSpPr>
        <p:spPr>
          <a:xfrm>
            <a:off x="609600" y="1258041"/>
            <a:ext cx="4800600" cy="4341915"/>
          </a:xfrm>
          <a:prstGeom prst="rect">
            <a:avLst/>
          </a:prstGeom>
        </p:spPr>
        <p:txBody>
          <a:bodyPr lIns="0" tIns="0" rIns="0" bIns="0"/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51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u="none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61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BE" dirty="0"/>
              <a:t>Damage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dirty="0"/>
              <a:t>Endommagement est considéré isotrope, la matrice de souplesse est donnée par :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endParaRPr lang="fr-BE" b="1" dirty="0"/>
          </a:p>
          <a:p>
            <a:endParaRPr lang="fr-BE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1BE6018-5B55-41DE-891C-CA6120FC5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004" y="2070358"/>
            <a:ext cx="5784222" cy="25955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47988A0-6FC9-4EB1-A360-652BD6B19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774" y="1619163"/>
            <a:ext cx="3007360" cy="7621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F9FF318-F508-4A22-86BA-BCB9E2971A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924" y="3322519"/>
            <a:ext cx="3720019" cy="144643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8C9B0D7-AECC-499F-8C1F-137D05ACB1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6564" y="309943"/>
            <a:ext cx="5268621" cy="169029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1212198-375F-4700-A40D-ECE66CE3987C}"/>
              </a:ext>
            </a:extLst>
          </p:cNvPr>
          <p:cNvSpPr txBox="1"/>
          <p:nvPr/>
        </p:nvSpPr>
        <p:spPr>
          <a:xfrm>
            <a:off x="5770879" y="4886901"/>
            <a:ext cx="6421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 : Characteristic length scale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length over which the crack opening is ‘smeared’ in order to define the effective strain due to cracking</a:t>
            </a:r>
            <a:endParaRPr lang="en-B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2110C98-E238-489E-BA70-BE5ABB6575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70879" y="5669103"/>
            <a:ext cx="1449523" cy="830997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9F7CF2CA-4CCC-4ADD-8F2C-14571B80F22F}"/>
              </a:ext>
            </a:extLst>
          </p:cNvPr>
          <p:cNvSpPr/>
          <p:nvPr/>
        </p:nvSpPr>
        <p:spPr>
          <a:xfrm>
            <a:off x="8345424" y="3749040"/>
            <a:ext cx="170688" cy="160329"/>
          </a:xfrm>
          <a:prstGeom prst="ellipse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0C5DB380-47E1-4763-92F3-78AB33B52835}"/>
              </a:ext>
            </a:extLst>
          </p:cNvPr>
          <p:cNvCxnSpPr>
            <a:cxnSpLocks/>
          </p:cNvCxnSpPr>
          <p:nvPr/>
        </p:nvCxnSpPr>
        <p:spPr>
          <a:xfrm rot="10800000" flipV="1">
            <a:off x="5316856" y="3909369"/>
            <a:ext cx="3096769" cy="898856"/>
          </a:xfrm>
          <a:prstGeom prst="bentConnector3">
            <a:avLst>
              <a:gd name="adj1" fmla="val -394"/>
            </a:avLst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5EA38E8C-2065-4931-BD08-D16F5DF5B288}"/>
              </a:ext>
            </a:extLst>
          </p:cNvPr>
          <p:cNvCxnSpPr/>
          <p:nvPr/>
        </p:nvCxnSpPr>
        <p:spPr>
          <a:xfrm>
            <a:off x="5334001" y="4808226"/>
            <a:ext cx="493775" cy="245358"/>
          </a:xfrm>
          <a:prstGeom prst="bentConnector3">
            <a:avLst>
              <a:gd name="adj1" fmla="val -2084"/>
            </a:avLst>
          </a:prstGeom>
          <a:ln w="127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4153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A37F56-A117-4A7C-A05C-E25691049A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fr-BE" dirty="0"/>
              <a:t>Stratifié CMC entaillé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C5A95C9-6FFE-407A-884E-38C088D8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/>
              <a:t>Résultats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6F52075-557F-4246-B0A4-1D0FB0A99E4C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4972C4B0-96AF-4966-B11C-066298E57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8569DB9-BA1E-4453-883F-9E5D51B593B8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7D331EEE-4FBE-4811-9143-A3C55070B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94" y="2112886"/>
            <a:ext cx="5768106" cy="38172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3C5DD44-C820-4DA7-B307-F9FC973BF5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1" y="2112886"/>
            <a:ext cx="5635240" cy="384619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BF308E3-0C58-4EA8-ADF9-EB772495820B}"/>
                  </a:ext>
                </a:extLst>
              </p:cNvPr>
              <p:cNvSpPr txBox="1"/>
              <p:nvPr/>
            </p:nvSpPr>
            <p:spPr>
              <a:xfrm>
                <a:off x="609600" y="1389165"/>
                <a:ext cx="466373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BE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Stratification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B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fr-B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fr-B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0</m:t>
                            </m:r>
                          </m:e>
                          <m:e>
                            <m:r>
                              <a:rPr lang="fr-B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90</m:t>
                            </m:r>
                          </m:e>
                        </m:d>
                      </m:e>
                      <m:sub>
                        <m:r>
                          <a:rPr lang="fr-B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fr-B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sub>
                    </m:sSub>
                  </m:oMath>
                </a14:m>
                <a:endParaRPr lang="fr-BE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fr-BE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1 élément solide 3D hexagonal par pli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BF308E3-0C58-4EA8-ADF9-EB77249582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389165"/>
                <a:ext cx="4663735" cy="584775"/>
              </a:xfrm>
              <a:prstGeom prst="rect">
                <a:avLst/>
              </a:prstGeom>
              <a:blipFill>
                <a:blip r:embed="rId5"/>
                <a:stretch>
                  <a:fillRect l="-654" t="-3125" b="-12500"/>
                </a:stretch>
              </a:blipFill>
            </p:spPr>
            <p:txBody>
              <a:bodyPr/>
              <a:lstStyle/>
              <a:p>
                <a:r>
                  <a:rPr lang="en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04906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A37F56-A117-4A7C-A05C-E25691049A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fr-BE" dirty="0"/>
              <a:t>Dépendance du maillage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C5A95C9-6FFE-407A-884E-38C088D8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/>
              <a:t>Résultats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6F52075-557F-4246-B0A4-1D0FB0A99E4C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4972C4B0-96AF-4966-B11C-066298E57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8569DB9-BA1E-4453-883F-9E5D51B593B8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7D09C31-5829-4D2F-96C0-51E7CAC87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04056"/>
            <a:ext cx="6678965" cy="28498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DECE09-E129-4813-A353-91BA7674B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5035" y="1322772"/>
            <a:ext cx="5860268" cy="391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53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DA37F56-A117-4A7C-A05C-E25691049A59}"/>
                  </a:ext>
                </a:extLst>
              </p:cNvPr>
              <p:cNvSpPr>
                <a:spLocks noGrp="1"/>
              </p:cNvSpPr>
              <p:nvPr>
                <p:ph type="body" sz="quarter" idx="20"/>
              </p:nvPr>
            </p:nvSpPr>
            <p:spPr/>
            <p:txBody>
              <a:bodyPr/>
              <a:lstStyle/>
              <a:p>
                <a:r>
                  <a:rPr lang="fr-BE" dirty="0"/>
                  <a:t>Plaque UD et Stratifié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BE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fr-BE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fr-BE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0</m:t>
                            </m:r>
                          </m:e>
                          <m:e>
                            <m:r>
                              <a:rPr lang="fr-BE" sz="20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90</m:t>
                            </m:r>
                          </m:e>
                        </m:d>
                      </m:e>
                      <m:sub>
                        <m:r>
                          <a:rPr lang="fr-BE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fr-BE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fr-BE" dirty="0"/>
                  <a:t> non entaillé 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DA37F56-A117-4A7C-A05C-E25691049A5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20"/>
              </p:nvPr>
            </p:nvSpPr>
            <p:spPr>
              <a:blipFill>
                <a:blip r:embed="rId2"/>
                <a:stretch>
                  <a:fillRect l="-1389" t="-14754" b="-29508"/>
                </a:stretch>
              </a:blipFill>
            </p:spPr>
            <p:txBody>
              <a:bodyPr/>
              <a:lstStyle/>
              <a:p>
                <a:r>
                  <a:rPr lang="en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7C5A95C9-6FFE-407A-884E-38C088D8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/>
              <a:t>Résultats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6F52075-557F-4246-B0A4-1D0FB0A99E4C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4972C4B0-96AF-4966-B11C-066298E57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8569DB9-BA1E-4453-883F-9E5D51B593B8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F4B5190A-07FE-4BCA-80CE-F33A906A8B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92548"/>
            <a:ext cx="5940475" cy="40073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E18C3A-F2B8-4AF2-8C7C-D82E284B30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1527" y="1506146"/>
            <a:ext cx="5919279" cy="399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843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4658BDB-9432-4D55-B2B0-BABF0A9635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789"/>
          <a:stretch/>
        </p:blipFill>
        <p:spPr>
          <a:xfrm>
            <a:off x="8612661" y="2922787"/>
            <a:ext cx="3579339" cy="14591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C43574-3FAD-4FF7-9E8E-5E0B2CFEB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2661" y="1426574"/>
            <a:ext cx="3579339" cy="1467718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9601" y="690481"/>
            <a:ext cx="8117145" cy="5462835"/>
          </a:xfrm>
        </p:spPr>
        <p:txBody>
          <a:bodyPr/>
          <a:lstStyle/>
          <a:p>
            <a:r>
              <a:rPr lang="en-US" sz="1400" dirty="0"/>
              <a:t>Fixed crack approach:</a:t>
            </a:r>
          </a:p>
          <a:p>
            <a:pPr lvl="1"/>
            <a:r>
              <a:rPr lang="en-US" sz="1400" dirty="0"/>
              <a:t>The orientation of the crack is chosen to be perpendicular to the direction of the principal tensile strain or stress</a:t>
            </a:r>
          </a:p>
          <a:p>
            <a:pPr lvl="1"/>
            <a:r>
              <a:rPr lang="en-US" sz="1400" dirty="0"/>
              <a:t>The direction of the principal tensile strain or stress changes during loading -&gt; </a:t>
            </a:r>
            <a:r>
              <a:rPr lang="en-US" sz="1400" b="1" dirty="0"/>
              <a:t>too stiff response</a:t>
            </a:r>
          </a:p>
          <a:p>
            <a:pPr lvl="1"/>
            <a:r>
              <a:rPr lang="en-US" sz="1400" dirty="0"/>
              <a:t>Leads to stress locking. The rotation of the principal strain axes after crack initiation builds up shear stresses</a:t>
            </a:r>
          </a:p>
          <a:p>
            <a:pPr lvl="1"/>
            <a:r>
              <a:rPr lang="en-US" sz="1400" dirty="0"/>
              <a:t>Stresses transmitted even over wide-open cracks</a:t>
            </a:r>
          </a:p>
          <a:p>
            <a:pPr lvl="1"/>
            <a:endParaRPr lang="en-US" sz="1400" b="1" dirty="0"/>
          </a:p>
          <a:p>
            <a:r>
              <a:rPr lang="en-US" sz="1400" dirty="0"/>
              <a:t>Rotating crack approach</a:t>
            </a:r>
          </a:p>
          <a:p>
            <a:pPr lvl="1"/>
            <a:r>
              <a:rPr lang="en-US" sz="1400" dirty="0"/>
              <a:t>The crack is rotated with the principal strain axis</a:t>
            </a:r>
          </a:p>
          <a:p>
            <a:pPr lvl="1"/>
            <a:r>
              <a:rPr lang="en-US" sz="1400" b="1" dirty="0"/>
              <a:t>Rotating crack models also suffer from stress locking</a:t>
            </a:r>
          </a:p>
          <a:p>
            <a:pPr lvl="1"/>
            <a:r>
              <a:rPr lang="en-US" sz="1400" dirty="0"/>
              <a:t>The directions of the maximum principal strain determined from the FE interpolation at individual Gauss points deviates from the normal to the macroscopic crack.</a:t>
            </a:r>
          </a:p>
          <a:p>
            <a:pPr lvl="1"/>
            <a:r>
              <a:rPr lang="en-US" sz="1400" dirty="0"/>
              <a:t>The lateral principal stress has a nonzero projection on the crack normal, which generates cohesive forces acting across the crack even at late stages of the cracking process</a:t>
            </a:r>
          </a:p>
          <a:p>
            <a:pPr lvl="1"/>
            <a:endParaRPr lang="en-US" sz="1400" dirty="0"/>
          </a:p>
          <a:p>
            <a:r>
              <a:rPr lang="en-US" sz="1400" dirty="0"/>
              <a:t>Rotating crack model + scalar damage: all stress components tend to zero when crack opens widely</a:t>
            </a:r>
          </a:p>
          <a:p>
            <a:r>
              <a:rPr lang="en-US" sz="1400" dirty="0"/>
              <a:t>Rotating crack models combined with fixed crack: crack rotates up to a certain crack opening, the crack can rotate, it is then fixed</a:t>
            </a:r>
          </a:p>
          <a:p>
            <a:r>
              <a:rPr lang="en-US" sz="1400" dirty="0"/>
              <a:t>Non-orthogonal cracks (de Borst and </a:t>
            </a:r>
            <a:r>
              <a:rPr lang="en-US" sz="1400" dirty="0" err="1"/>
              <a:t>Nauta</a:t>
            </a:r>
            <a:r>
              <a:rPr lang="en-US" sz="1400" dirty="0"/>
              <a:t> 1985)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itle 2">
            <a:extLst>
              <a:ext uri="{FF2B5EF4-FFF2-40B4-BE49-F238E27FC236}">
                <a16:creationId xmlns:a16="http://schemas.microsoft.com/office/drawing/2014/main" id="{D0E4E275-AEBA-44EF-927D-4469E830A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80906"/>
            <a:ext cx="10972800" cy="409575"/>
          </a:xfrm>
        </p:spPr>
        <p:txBody>
          <a:bodyPr/>
          <a:lstStyle/>
          <a:p>
            <a:r>
              <a:rPr lang="en-US" dirty="0"/>
              <a:t>Smeared Crack Approach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FC10E1-A2FB-4E41-BC5A-9F3EAA4B0740}"/>
              </a:ext>
            </a:extLst>
          </p:cNvPr>
          <p:cNvSpPr txBox="1"/>
          <p:nvPr/>
        </p:nvSpPr>
        <p:spPr>
          <a:xfrm>
            <a:off x="2583411" y="5663657"/>
            <a:ext cx="6143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effectLst/>
              </a:rPr>
              <a:t>Rabczuk</a:t>
            </a:r>
            <a:r>
              <a:rPr lang="en-US" sz="1000" dirty="0">
                <a:effectLst/>
              </a:rPr>
              <a:t>, T. (2013). Computational Methods for Fracture in Brittle and Quasi-Brittle Solids: State-of-the-Art Review and Future Perspectives. </a:t>
            </a:r>
            <a:r>
              <a:rPr lang="en-US" sz="1000" i="1" dirty="0">
                <a:effectLst/>
              </a:rPr>
              <a:t>ISRN Applied Mathematics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2013</a:t>
            </a:r>
            <a:r>
              <a:rPr lang="en-US" sz="1000" dirty="0">
                <a:effectLst/>
              </a:rPr>
              <a:t>, 1–38. https://doi.org/10.1155/2013/849231</a:t>
            </a:r>
          </a:p>
          <a:p>
            <a:pPr algn="l"/>
            <a:endParaRPr lang="en-B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C5352D-A7C9-4BC7-8FDF-C15BE0554099}"/>
              </a:ext>
            </a:extLst>
          </p:cNvPr>
          <p:cNvSpPr txBox="1"/>
          <p:nvPr/>
        </p:nvSpPr>
        <p:spPr>
          <a:xfrm>
            <a:off x="2607819" y="6171488"/>
            <a:ext cx="60945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 de Borst, R. and </a:t>
            </a:r>
            <a:r>
              <a:rPr lang="en-US" sz="1000" dirty="0" err="1"/>
              <a:t>Nauta</a:t>
            </a:r>
            <a:r>
              <a:rPr lang="en-US" sz="1000" dirty="0"/>
              <a:t>, P. (1985), "Non‐orthogonal cracks in a smeared finite element model", Engineering Computations, Vol. 2 No. 1, pp. 35-46. https://doi.org/10.1108/eb023599 </a:t>
            </a:r>
            <a:endParaRPr lang="en-BE" sz="1000" dirty="0"/>
          </a:p>
        </p:txBody>
      </p:sp>
    </p:spTree>
    <p:extLst>
      <p:ext uri="{BB962C8B-B14F-4D97-AF65-F5344CB8AC3E}">
        <p14:creationId xmlns:p14="http://schemas.microsoft.com/office/powerpoint/2010/main" val="104884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Damage mechanics framework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B0D3E494-382F-4E0D-A779-A463927E90CA}"/>
                  </a:ext>
                </a:extLst>
              </p:cNvPr>
              <p:cNvSpPr>
                <a:spLocks noGrp="1"/>
              </p:cNvSpPr>
              <p:nvPr>
                <p:ph sz="quarter" idx="21"/>
              </p:nvPr>
            </p:nvSpPr>
            <p:spPr>
              <a:xfrm>
                <a:off x="609599" y="1509204"/>
                <a:ext cx="11455153" cy="464411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𝑖𝑗𝑘𝑙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p>
                      </m:sSub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𝑖𝑛𝑡𝑒𝑟𝑛𝑎𝑙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𝑣𝑎𝑟𝑖𝑎𝑏𝑙𝑒𝑠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𝑘𝑙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dirty="0"/>
                  <a:t>: stress tensor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𝑘𝑙</m:t>
                        </m:r>
                      </m:sub>
                    </m:sSub>
                  </m:oMath>
                </a14:m>
                <a:r>
                  <a:rPr lang="en-US" dirty="0"/>
                  <a:t>: strain tensor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𝑖𝑗𝑘𝑙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p>
                    </m:sSubSup>
                  </m:oMath>
                </a14:m>
                <a:r>
                  <a:rPr lang="en-US" dirty="0"/>
                  <a:t>: secant stiffness tensor, depending on a number of scalar-valued internal variables and tensor-valued internal variables.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u="sng" dirty="0"/>
                  <a:t>Isotropic damage models</a:t>
                </a:r>
              </a:p>
              <a:p>
                <a:endParaRPr lang="en-US" u="sng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(1−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𝑖𝑗𝑘𝑙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sup>
                      </m:sSubSup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𝑘𝑙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dirty="0"/>
                  <a:t>: damage variable that grows from zero to one (at complete loss of integrity)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𝑖𝑗𝑘𝑙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sup>
                    </m:sSubSup>
                  </m:oMath>
                </a14:m>
                <a:r>
                  <a:rPr lang="en-US" dirty="0"/>
                  <a:t>: fourth-order elastic stiffness tensor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B0D3E494-382F-4E0D-A779-A463927E90C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21"/>
              </p:nvPr>
            </p:nvSpPr>
            <p:spPr>
              <a:xfrm>
                <a:off x="609599" y="1509204"/>
                <a:ext cx="11455153" cy="4644114"/>
              </a:xfrm>
              <a:blipFill>
                <a:blip r:embed="rId2"/>
                <a:stretch>
                  <a:fillRect l="-1011" t="-263"/>
                </a:stretch>
              </a:blipFill>
            </p:spPr>
            <p:txBody>
              <a:bodyPr/>
              <a:lstStyle/>
              <a:p>
                <a:r>
                  <a:rPr lang="en-B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FF9FE13-B950-4FFD-9A0B-5207A73F49B0}"/>
              </a:ext>
            </a:extLst>
          </p:cNvPr>
          <p:cNvSpPr txBox="1"/>
          <p:nvPr/>
        </p:nvSpPr>
        <p:spPr>
          <a:xfrm>
            <a:off x="3547171" y="6048646"/>
            <a:ext cx="4407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effectLst/>
              </a:rPr>
              <a:t>De Borst, R. (2001). Fracture in quasi-brittle materials: A review of continuum damage-based approaches. </a:t>
            </a:r>
            <a:r>
              <a:rPr lang="en-US" sz="1000" i="1" dirty="0">
                <a:effectLst/>
              </a:rPr>
              <a:t>Engineering Fracture Mechanics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69</a:t>
            </a:r>
            <a:r>
              <a:rPr lang="en-US" sz="1000" dirty="0">
                <a:effectLst/>
              </a:rPr>
              <a:t>(2), 95–112. https://doi.org/10.1016/S0013-7944(01)00082-0</a:t>
            </a:r>
          </a:p>
          <a:p>
            <a:pPr algn="l"/>
            <a:endParaRPr lang="en-B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063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Damage mechanics framework (2)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B0D3E494-382F-4E0D-A779-A463927E90CA}"/>
                  </a:ext>
                </a:extLst>
              </p:cNvPr>
              <p:cNvSpPr>
                <a:spLocks noGrp="1"/>
              </p:cNvSpPr>
              <p:nvPr>
                <p:ph sz="quarter" idx="21"/>
              </p:nvPr>
            </p:nvSpPr>
            <p:spPr>
              <a:xfrm>
                <a:off x="609600" y="1287262"/>
                <a:ext cx="10972800" cy="4591538"/>
              </a:xfrm>
            </p:spPr>
            <p:txBody>
              <a:bodyPr/>
              <a:lstStyle/>
              <a:p>
                <a:r>
                  <a:rPr lang="en-US" u="sng" dirty="0"/>
                  <a:t>Anisotropic damage models</a:t>
                </a:r>
              </a:p>
              <a:p>
                <a:endParaRPr lang="en-US" u="sng" dirty="0"/>
              </a:p>
              <a:p>
                <a:pPr marL="0" indent="0">
                  <a:buNone/>
                </a:pPr>
                <a:r>
                  <a:rPr lang="en-US" dirty="0"/>
                  <a:t>In a local n, s-coordinate: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𝑛𝑠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𝑛𝑠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</m:sup>
                      </m:sSubSup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𝑛𝑠</m:t>
                          </m:r>
                        </m:sub>
                      </m:sSub>
                    </m:oMath>
                  </m:oMathPara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and</a:t>
                </a:r>
              </a:p>
              <a:p>
                <a:pPr marL="0" indent="0" algn="ctr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𝑛𝑠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</m:sup>
                      </m:sSubSup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l-GR" i="1">
                                            <a:latin typeface="Cambria Math" panose="02040503050406030204" pitchFamily="18" charset="0"/>
                                          </a:rPr>
                                          <m:t>𝜈</m:t>
                                        </m:r>
                                      </m:e>
                                      <m:sup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r>
                                      <a:rPr lang="el-GR" i="1">
                                        <a:latin typeface="Cambria Math" panose="02040503050406030204" pitchFamily="18" charset="0"/>
                                      </a:rPr>
                                      <m:t>𝜈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l-GR" i="1">
                                            <a:latin typeface="Cambria Math" panose="02040503050406030204" pitchFamily="18" charset="0"/>
                                          </a:rPr>
                                          <m:t>𝜈</m:t>
                                        </m:r>
                                      </m:e>
                                      <m:sup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r>
                                      <a:rPr lang="el-GR" i="1">
                                        <a:latin typeface="Cambria Math" panose="02040503050406030204" pitchFamily="18" charset="0"/>
                                      </a:rPr>
                                      <m:t>𝜈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l-GR" i="1">
                                            <a:latin typeface="Cambria Math" panose="02040503050406030204" pitchFamily="18" charset="0"/>
                                          </a:rPr>
                                          <m:t>𝜈</m:t>
                                        </m:r>
                                      </m:e>
                                      <m:sup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l-GR" i="1">
                                            <a:latin typeface="Cambria Math" panose="02040503050406030204" pitchFamily="18" charset="0"/>
                                          </a:rPr>
                                          <m:t>𝜈</m:t>
                                        </m:r>
                                      </m:e>
                                      <m:sup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231775" lvl="1" indent="0">
                  <a:buNone/>
                </a:pPr>
                <a:r>
                  <a:rPr lang="en-US" dirty="0"/>
                  <a:t>The factor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 represents the degradation of the normal stiffness</a:t>
                </a:r>
              </a:p>
              <a:p>
                <a:pPr marL="231775" lvl="1" indent="0">
                  <a:buNone/>
                </a:pPr>
                <a:r>
                  <a:rPr lang="en-US" dirty="0"/>
                  <a:t>The factor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 represents the degradation of the shear stiffness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B0D3E494-382F-4E0D-A779-A463927E90C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21"/>
              </p:nvPr>
            </p:nvSpPr>
            <p:spPr>
              <a:xfrm>
                <a:off x="609600" y="1287262"/>
                <a:ext cx="10972800" cy="4591538"/>
              </a:xfrm>
              <a:blipFill>
                <a:blip r:embed="rId2"/>
                <a:stretch>
                  <a:fillRect l="-1111" t="-1859"/>
                </a:stretch>
              </a:blipFill>
            </p:spPr>
            <p:txBody>
              <a:bodyPr/>
              <a:lstStyle/>
              <a:p>
                <a:r>
                  <a:rPr lang="en-B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29B6C03-0FB2-4916-A483-E2AA9E87CB32}"/>
              </a:ext>
            </a:extLst>
          </p:cNvPr>
          <p:cNvSpPr txBox="1"/>
          <p:nvPr/>
        </p:nvSpPr>
        <p:spPr>
          <a:xfrm>
            <a:off x="3547171" y="6048646"/>
            <a:ext cx="4407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effectLst/>
              </a:rPr>
              <a:t>De Borst, R. (2001). Fracture in quasi-brittle materials: A review of continuum damage-based approaches. </a:t>
            </a:r>
            <a:r>
              <a:rPr lang="en-US" sz="1000" i="1" dirty="0">
                <a:effectLst/>
              </a:rPr>
              <a:t>Engineering Fracture Mechanics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69</a:t>
            </a:r>
            <a:r>
              <a:rPr lang="en-US" sz="1000" dirty="0">
                <a:effectLst/>
              </a:rPr>
              <a:t>(2), 95–112. https://doi.org/10.1016/S0013-7944(01)00082-0</a:t>
            </a:r>
          </a:p>
          <a:p>
            <a:pPr algn="l"/>
            <a:endParaRPr lang="en-B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989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Damage mechanics framework (3)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B0D3E494-382F-4E0D-A779-A463927E90CA}"/>
                  </a:ext>
                </a:extLst>
              </p:cNvPr>
              <p:cNvSpPr>
                <a:spLocks noGrp="1"/>
              </p:cNvSpPr>
              <p:nvPr>
                <p:ph sz="quarter" idx="21"/>
              </p:nvPr>
            </p:nvSpPr>
            <p:spPr>
              <a:xfrm>
                <a:off x="609600" y="1242874"/>
                <a:ext cx="10972800" cy="4635926"/>
              </a:xfrm>
            </p:spPr>
            <p:txBody>
              <a:bodyPr/>
              <a:lstStyle/>
              <a:p>
                <a:r>
                  <a:rPr lang="en-US" u="sng" dirty="0"/>
                  <a:t>Microplane based model</a:t>
                </a:r>
              </a:p>
              <a:p>
                <a:pPr marL="0" indent="0">
                  <a:buNone/>
                </a:pPr>
                <a:r>
                  <a:rPr lang="en-US" dirty="0" err="1"/>
                  <a:t>Microplane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can have its normal and tangential strains derived from a projection of the global strains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endParaRPr lang="en-US" b="0" dirty="0"/>
              </a:p>
              <a:p>
                <a:pPr marL="0" indent="0">
                  <a:buNone/>
                </a:pPr>
                <a:endParaRPr lang="en-US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𝑛𝑠</m:t>
                          </m:r>
                        </m:sub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b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l-GR" i="1">
                              <a:latin typeface="Cambria Math" panose="02040503050406030204" pitchFamily="18" charset="0"/>
                            </a:rPr>
                            <m:t>𝛷</m:t>
                          </m:r>
                        </m:e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𝑥𝑦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Stresses on </a:t>
                </a:r>
                <a:r>
                  <a:rPr lang="en-US" dirty="0" err="1"/>
                  <a:t>microplane</a:t>
                </a:r>
                <a:r>
                  <a:rPr lang="en-US" dirty="0"/>
                  <a:t> can be derived by: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𝑛𝑠</m:t>
                          </m:r>
                        </m:sub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𝑛𝑠</m:t>
                          </m:r>
                        </m:sub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bSup>
                      <m:sSubSup>
                        <m:sSub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𝑛𝑠</m:t>
                          </m:r>
                        </m:sub>
                        <m: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b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With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𝑛𝑠</m:t>
                        </m:r>
                      </m:sub>
                      <m:sup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p>
                    </m:sSubSup>
                  </m:oMath>
                </a14:m>
                <a:r>
                  <a:rPr lang="en-US" dirty="0"/>
                  <a:t> given by: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𝑛𝑠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</m:sup>
                      </m:sSubSup>
                      <m:r>
                        <a:rPr lang="en-US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𝛼</m:t>
                                    </m:r>
                                  </m:sup>
                                </m:sSubSup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sSubSup>
                                      <m:sSubSup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𝑇</m:t>
                                        </m:r>
                                      </m:sub>
                                      <m:sup>
                                        <m:r>
                                          <a:rPr lang="en-US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sup>
                                    </m:sSubSup>
                                  </m:e>
                                </m:d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</m:oMath>
                </a14:m>
                <a:r>
                  <a:rPr lang="en-US" dirty="0"/>
                  <a:t> are functions of the Young’s modulus, Poisson’s ratio and a weight parameter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p>
                    </m:sSubSup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p>
                    </m:sSubSup>
                  </m:oMath>
                </a14:m>
                <a:r>
                  <a:rPr lang="en-US" dirty="0"/>
                  <a:t> are respectively the damage parameters for the normal and shear stiffness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𝑥𝑦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</m:e>
                      </m:nary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l-GR" i="1">
                              <a:latin typeface="Cambria Math" panose="02040503050406030204" pitchFamily="18" charset="0"/>
                            </a:rPr>
                            <m:t>𝛷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𝑛𝑠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bSup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l-GR" i="1">
                              <a:latin typeface="Cambria Math" panose="02040503050406030204" pitchFamily="18" charset="0"/>
                            </a:rPr>
                            <m:t>𝛷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𝑥𝑦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B0D3E494-382F-4E0D-A779-A463927E90C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21"/>
              </p:nvPr>
            </p:nvSpPr>
            <p:spPr>
              <a:xfrm>
                <a:off x="609600" y="1242874"/>
                <a:ext cx="10972800" cy="4635926"/>
              </a:xfrm>
              <a:blipFill>
                <a:blip r:embed="rId2"/>
                <a:stretch>
                  <a:fillRect l="-1111" t="-1974" b="-16711"/>
                </a:stretch>
              </a:blipFill>
            </p:spPr>
            <p:txBody>
              <a:bodyPr/>
              <a:lstStyle/>
              <a:p>
                <a:r>
                  <a:rPr lang="en-B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E38602EE-99AC-4AD0-99E1-86DC40468843}"/>
              </a:ext>
            </a:extLst>
          </p:cNvPr>
          <p:cNvSpPr txBox="1"/>
          <p:nvPr/>
        </p:nvSpPr>
        <p:spPr>
          <a:xfrm>
            <a:off x="8597482" y="4535620"/>
            <a:ext cx="33934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effectLst/>
              </a:rPr>
              <a:t>De Borst, R. (2001). Fracture in quasi-brittle materials: A review of continuum damage-based approaches. </a:t>
            </a:r>
            <a:r>
              <a:rPr lang="en-US" sz="1000" i="1" dirty="0">
                <a:effectLst/>
              </a:rPr>
              <a:t>Engineering Fracture Mechanics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69</a:t>
            </a:r>
            <a:r>
              <a:rPr lang="en-US" sz="1000" dirty="0">
                <a:effectLst/>
              </a:rPr>
              <a:t>(2), 95–112. https://doi.org/10.1016/S0013-7944(01)00082-0</a:t>
            </a:r>
          </a:p>
          <a:p>
            <a:pPr algn="l"/>
            <a:endParaRPr lang="en-B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6B9F8C-569B-4BBA-91FA-8E0ABCB867E9}"/>
              </a:ext>
            </a:extLst>
          </p:cNvPr>
          <p:cNvSpPr txBox="1"/>
          <p:nvPr/>
        </p:nvSpPr>
        <p:spPr>
          <a:xfrm>
            <a:off x="8597482" y="5269518"/>
            <a:ext cx="3393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effectLst/>
              </a:rPr>
              <a:t>Bazant</a:t>
            </a:r>
            <a:r>
              <a:rPr lang="en-US" sz="1000" dirty="0">
                <a:effectLst/>
              </a:rPr>
              <a:t>. (1989). MICROPLANE MODEL FOR BRITTLE-PLASTIC MATERIAL: I. THEORY By </a:t>
            </a:r>
            <a:r>
              <a:rPr lang="en-US" sz="1000" dirty="0" err="1">
                <a:effectLst/>
              </a:rPr>
              <a:t>Zdenek</a:t>
            </a:r>
            <a:r>
              <a:rPr lang="en-US" sz="1000" dirty="0">
                <a:effectLst/>
              </a:rPr>
              <a:t> P. </a:t>
            </a:r>
            <a:r>
              <a:rPr lang="en-US" sz="1000" dirty="0" err="1">
                <a:effectLst/>
              </a:rPr>
              <a:t>Bazant</a:t>
            </a:r>
            <a:r>
              <a:rPr lang="en-US" sz="1000" dirty="0">
                <a:effectLst/>
              </a:rPr>
              <a:t>, 1 Fellow, ASCE, and Pere C. Prat, 2 Student Member, ASCE. 114(10), 1672–1688.</a:t>
            </a:r>
            <a:endParaRPr lang="en-B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A2A9C7-10E5-450A-A1F3-84F0DB3228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5438" y="1753731"/>
            <a:ext cx="3691223" cy="189396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2E39E8E-05B9-4868-B703-8A23644EE6CF}"/>
              </a:ext>
            </a:extLst>
          </p:cNvPr>
          <p:cNvSpPr txBox="1"/>
          <p:nvPr/>
        </p:nvSpPr>
        <p:spPr>
          <a:xfrm>
            <a:off x="8597482" y="3634503"/>
            <a:ext cx="33934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000" dirty="0" err="1">
                <a:effectLst/>
              </a:rPr>
              <a:t>Qinami</a:t>
            </a:r>
            <a:r>
              <a:rPr lang="en-US" sz="1000" dirty="0">
                <a:effectLst/>
              </a:rPr>
              <a:t>, A., </a:t>
            </a:r>
            <a:r>
              <a:rPr lang="en-US" sz="1000" dirty="0" err="1">
                <a:effectLst/>
              </a:rPr>
              <a:t>Pandolfi</a:t>
            </a:r>
            <a:r>
              <a:rPr lang="en-US" sz="1000" dirty="0">
                <a:effectLst/>
              </a:rPr>
              <a:t>, A., &amp; </a:t>
            </a:r>
            <a:r>
              <a:rPr lang="en-US" sz="1000" dirty="0" err="1">
                <a:effectLst/>
              </a:rPr>
              <a:t>Kaliske</a:t>
            </a:r>
            <a:r>
              <a:rPr lang="en-US" sz="1000" dirty="0">
                <a:effectLst/>
              </a:rPr>
              <a:t>, M. (2020). Variational </a:t>
            </a:r>
            <a:r>
              <a:rPr lang="en-US" sz="1000" dirty="0" err="1">
                <a:effectLst/>
              </a:rPr>
              <a:t>eigenerosion</a:t>
            </a:r>
            <a:r>
              <a:rPr lang="en-US" sz="1000" dirty="0">
                <a:effectLst/>
              </a:rPr>
              <a:t> for rate-dependent plasticity in concrete modeling at small strain. </a:t>
            </a:r>
            <a:r>
              <a:rPr lang="en-US" sz="1000" i="1" dirty="0">
                <a:effectLst/>
              </a:rPr>
              <a:t>International Journal for Numerical Methods in Engineering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121</a:t>
            </a:r>
            <a:r>
              <a:rPr lang="en-US" sz="1000" dirty="0">
                <a:effectLst/>
              </a:rPr>
              <a:t>(7), 1388–1409. https://doi.org/10.1002/nme.6271</a:t>
            </a:r>
          </a:p>
        </p:txBody>
      </p:sp>
    </p:spTree>
    <p:extLst>
      <p:ext uri="{BB962C8B-B14F-4D97-AF65-F5344CB8AC3E}">
        <p14:creationId xmlns:p14="http://schemas.microsoft.com/office/powerpoint/2010/main" val="1073119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Isotropic </a:t>
            </a:r>
            <a:r>
              <a:rPr lang="en-US" i="1" dirty="0"/>
              <a:t>vs </a:t>
            </a:r>
            <a:r>
              <a:rPr lang="en-US" dirty="0"/>
              <a:t>Anisotropic damage models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9600" y="1136342"/>
            <a:ext cx="8241437" cy="349780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Main conclusions from comparative studies (concrete):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Isotropic damage model with a realistic biaxial strength envelope (Rankine Isotropic Damage Model)</a:t>
            </a:r>
          </a:p>
          <a:p>
            <a:pPr lvl="1"/>
            <a:r>
              <a:rPr lang="en-US" dirty="0"/>
              <a:t>Strongly sensitive to mesh orientation</a:t>
            </a:r>
          </a:p>
          <a:p>
            <a:pPr lvl="1"/>
            <a:r>
              <a:rPr lang="en-US" dirty="0"/>
              <a:t>Even if the mesh is fine</a:t>
            </a:r>
          </a:p>
          <a:p>
            <a:r>
              <a:rPr lang="en-US" dirty="0"/>
              <a:t>Isotropic damage model with a modified von Mises definition of equivalent strain</a:t>
            </a:r>
          </a:p>
          <a:p>
            <a:pPr lvl="1"/>
            <a:r>
              <a:rPr lang="en-US" dirty="0"/>
              <a:t>Appears to be less sensitive to the mesh orientation</a:t>
            </a:r>
          </a:p>
          <a:p>
            <a:pPr lvl="1"/>
            <a:r>
              <a:rPr lang="en-US" dirty="0"/>
              <a:t>This is to a large extent an artifact caused by the unrealistic increase of tensile strength under compression parallel to the crack</a:t>
            </a:r>
          </a:p>
          <a:p>
            <a:r>
              <a:rPr lang="en-US" dirty="0"/>
              <a:t>Anisotropic damage model (</a:t>
            </a:r>
            <a:r>
              <a:rPr lang="en-US" dirty="0" err="1"/>
              <a:t>Microplane</a:t>
            </a:r>
            <a:r>
              <a:rPr lang="en-US" dirty="0"/>
              <a:t>-based Damage Model)</a:t>
            </a:r>
          </a:p>
          <a:p>
            <a:pPr lvl="1"/>
            <a:r>
              <a:rPr lang="en-US" dirty="0"/>
              <a:t>Can reasonably well capture arbitrary crack trajectories</a:t>
            </a:r>
          </a:p>
          <a:p>
            <a:pPr lvl="1"/>
            <a:r>
              <a:rPr lang="en-US" dirty="0"/>
              <a:t>The biaxial strength envelope remains close to typical experimental data for concrete</a:t>
            </a:r>
          </a:p>
          <a:p>
            <a:r>
              <a:rPr lang="en-US" dirty="0"/>
              <a:t>Mesh refinement often reduces sensitivity to the mesh orientation, but is not a universal remedy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A0340A2-4E99-4F1F-B305-D7AE4FD99E52}"/>
              </a:ext>
            </a:extLst>
          </p:cNvPr>
          <p:cNvSpPr txBox="1"/>
          <p:nvPr/>
        </p:nvSpPr>
        <p:spPr>
          <a:xfrm>
            <a:off x="609600" y="5148166"/>
            <a:ext cx="111740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4800" indent="-304800"/>
            <a:r>
              <a:rPr lang="en-US" sz="1000" dirty="0" err="1">
                <a:effectLst/>
              </a:rPr>
              <a:t>Jirásek</a:t>
            </a:r>
            <a:r>
              <a:rPr lang="en-US" sz="1000" dirty="0">
                <a:effectLst/>
              </a:rPr>
              <a:t>, M., &amp; </a:t>
            </a:r>
            <a:r>
              <a:rPr lang="en-US" sz="1000" dirty="0" err="1">
                <a:effectLst/>
              </a:rPr>
              <a:t>Grassl</a:t>
            </a:r>
            <a:r>
              <a:rPr lang="en-US" sz="1000" dirty="0">
                <a:effectLst/>
              </a:rPr>
              <a:t>, P. (2008). Evaluation of directional mesh bias in concrete fracture simulations using continuum damage models. </a:t>
            </a:r>
            <a:r>
              <a:rPr lang="en-US" sz="1000" i="1" dirty="0">
                <a:effectLst/>
              </a:rPr>
              <a:t>Engineering Fracture Mechanics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75</a:t>
            </a:r>
            <a:r>
              <a:rPr lang="en-US" sz="1000" dirty="0">
                <a:effectLst/>
              </a:rPr>
              <a:t>(8), 1921–1943. https://doi.org/10.1016/j.engfracmech.2007.11.010</a:t>
            </a:r>
          </a:p>
          <a:p>
            <a:pPr marL="304800" indent="-304800"/>
            <a:r>
              <a:rPr lang="en-US" sz="1000" dirty="0" err="1">
                <a:effectLst/>
              </a:rPr>
              <a:t>Grassl</a:t>
            </a:r>
            <a:r>
              <a:rPr lang="en-US" sz="1000" dirty="0">
                <a:effectLst/>
              </a:rPr>
              <a:t>, P., &amp; </a:t>
            </a:r>
            <a:r>
              <a:rPr lang="en-US" sz="1000" dirty="0" err="1">
                <a:effectLst/>
              </a:rPr>
              <a:t>Jirásek</a:t>
            </a:r>
            <a:r>
              <a:rPr lang="en-US" sz="1000" dirty="0">
                <a:effectLst/>
              </a:rPr>
              <a:t>, M. (2004). On mesh bias of local damage models for concrete. </a:t>
            </a:r>
            <a:r>
              <a:rPr lang="en-US" sz="1000" i="1" dirty="0">
                <a:effectLst/>
              </a:rPr>
              <a:t>Proc., 5th Int. Conf. on Fracture Mech. of Concrete Structures (FraMCoS-5)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5</a:t>
            </a:r>
            <a:r>
              <a:rPr lang="en-US" sz="1000" dirty="0">
                <a:effectLst/>
              </a:rPr>
              <a:t>, 255–262.</a:t>
            </a:r>
          </a:p>
          <a:p>
            <a:pPr marL="304800" indent="-304800"/>
            <a:r>
              <a:rPr lang="en-US" sz="1000" dirty="0" err="1">
                <a:effectLst/>
              </a:rPr>
              <a:t>Fichant</a:t>
            </a:r>
            <a:r>
              <a:rPr lang="en-US" sz="1000" dirty="0">
                <a:effectLst/>
              </a:rPr>
              <a:t>, S., La </a:t>
            </a:r>
            <a:r>
              <a:rPr lang="en-US" sz="1000" dirty="0" err="1">
                <a:effectLst/>
              </a:rPr>
              <a:t>Borderie</a:t>
            </a:r>
            <a:r>
              <a:rPr lang="en-US" sz="1000" dirty="0">
                <a:effectLst/>
              </a:rPr>
              <a:t>, C., &amp; </a:t>
            </a:r>
            <a:r>
              <a:rPr lang="en-US" sz="1000" dirty="0" err="1">
                <a:effectLst/>
              </a:rPr>
              <a:t>Pijaudier</a:t>
            </a:r>
            <a:r>
              <a:rPr lang="en-US" sz="1000" dirty="0">
                <a:effectLst/>
              </a:rPr>
              <a:t>-Cabot, G. (1998). A comparative study of isotropic and anisotropic descriptions of damage in concrete structures. </a:t>
            </a:r>
            <a:r>
              <a:rPr lang="en-US" sz="1000" i="1" dirty="0">
                <a:effectLst/>
              </a:rPr>
              <a:t>Studies in Applied Mechanics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46</a:t>
            </a:r>
            <a:r>
              <a:rPr lang="en-US" sz="1000" dirty="0">
                <a:effectLst/>
              </a:rPr>
              <a:t>(C), 259–274. https://doi.org/10.1016/S0922-5382(98)80046-9</a:t>
            </a:r>
          </a:p>
          <a:p>
            <a:pPr marL="304800" indent="-304800"/>
            <a:r>
              <a:rPr lang="en-US" sz="1000" dirty="0" err="1">
                <a:effectLst/>
              </a:rPr>
              <a:t>Fichant</a:t>
            </a:r>
            <a:r>
              <a:rPr lang="en-US" sz="1000" dirty="0">
                <a:effectLst/>
              </a:rPr>
              <a:t>, S., </a:t>
            </a:r>
            <a:r>
              <a:rPr lang="en-US" sz="1000" dirty="0" err="1">
                <a:effectLst/>
              </a:rPr>
              <a:t>Pijaudier</a:t>
            </a:r>
            <a:r>
              <a:rPr lang="en-US" sz="1000" dirty="0">
                <a:effectLst/>
              </a:rPr>
              <a:t>-Cabot, G., &amp; La </a:t>
            </a:r>
            <a:r>
              <a:rPr lang="en-US" sz="1000" dirty="0" err="1">
                <a:effectLst/>
              </a:rPr>
              <a:t>Borderie</a:t>
            </a:r>
            <a:r>
              <a:rPr lang="en-US" sz="1000" dirty="0">
                <a:effectLst/>
              </a:rPr>
              <a:t>, C. (1997). Continuum damage modelling : Approximation of crack induced anisotropy. </a:t>
            </a:r>
            <a:r>
              <a:rPr lang="en-US" sz="1000" i="1" dirty="0">
                <a:effectLst/>
              </a:rPr>
              <a:t>Mechanics Research Communications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24</a:t>
            </a:r>
            <a:r>
              <a:rPr lang="en-US" sz="1000" dirty="0">
                <a:effectLst/>
              </a:rPr>
              <a:t>(2), 109–114. https://doi.org/10.1016/s0093-6413(97)00001-3</a:t>
            </a:r>
          </a:p>
          <a:p>
            <a:pPr algn="l"/>
            <a:endParaRPr lang="en-B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0C64183-9131-4556-B150-D934B89F4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6749" y="357900"/>
            <a:ext cx="3246268" cy="302763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1B38AD0-3E4E-4C7B-B875-B68B14E0F5FB}"/>
              </a:ext>
            </a:extLst>
          </p:cNvPr>
          <p:cNvSpPr txBox="1"/>
          <p:nvPr/>
        </p:nvSpPr>
        <p:spPr>
          <a:xfrm>
            <a:off x="8851037" y="3384849"/>
            <a:ext cx="3121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Biaxial strength envelope for different damage models and experimental data by Kupfer et al. 1969. (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Jirásek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Grassl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2008)</a:t>
            </a:r>
            <a:endParaRPr lang="en-B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0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Isotropic </a:t>
            </a:r>
            <a:r>
              <a:rPr lang="en-US" i="1" dirty="0"/>
              <a:t>vs </a:t>
            </a:r>
            <a:r>
              <a:rPr lang="en-US" dirty="0"/>
              <a:t>Anisotropic damage models (2)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EA8D9CF7-61BD-4CCC-9BD4-7C8F37E03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2421" y="1425630"/>
            <a:ext cx="6616822" cy="43503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10CB848-F0D6-4426-A9D3-D21AFA8CF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810" y="2161639"/>
            <a:ext cx="5425190" cy="28258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90329B9-9BB8-4E4C-BFBB-3F646D6D4A5E}"/>
              </a:ext>
            </a:extLst>
          </p:cNvPr>
          <p:cNvSpPr txBox="1"/>
          <p:nvPr/>
        </p:nvSpPr>
        <p:spPr>
          <a:xfrm>
            <a:off x="3329126" y="1590249"/>
            <a:ext cx="2166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Experimentally observed crack paths</a:t>
            </a:r>
            <a:endParaRPr lang="en-B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41CB8C-3435-4CCF-84F7-DED0937FEB9C}"/>
              </a:ext>
            </a:extLst>
          </p:cNvPr>
          <p:cNvSpPr txBox="1"/>
          <p:nvPr/>
        </p:nvSpPr>
        <p:spPr>
          <a:xfrm>
            <a:off x="2725561" y="6049709"/>
            <a:ext cx="570887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000" dirty="0" err="1">
                <a:effectLst/>
              </a:rPr>
              <a:t>Jirásek</a:t>
            </a:r>
            <a:r>
              <a:rPr lang="en-US" sz="1000" dirty="0">
                <a:effectLst/>
              </a:rPr>
              <a:t>, M., &amp; </a:t>
            </a:r>
            <a:r>
              <a:rPr lang="en-US" sz="1000" dirty="0" err="1">
                <a:effectLst/>
              </a:rPr>
              <a:t>Grassl</a:t>
            </a:r>
            <a:r>
              <a:rPr lang="en-US" sz="1000" dirty="0">
                <a:effectLst/>
              </a:rPr>
              <a:t>, P. (2008). Evaluation of directional mesh bias in concrete fracture simulations using continuum damage models. </a:t>
            </a:r>
            <a:r>
              <a:rPr lang="en-US" sz="1000" i="1" dirty="0">
                <a:effectLst/>
              </a:rPr>
              <a:t>Engineering Fracture Mechanics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75</a:t>
            </a:r>
            <a:r>
              <a:rPr lang="en-US" sz="1000" dirty="0">
                <a:effectLst/>
              </a:rPr>
              <a:t>(8), 1921–1943. https://doi.org/10.1016/j.engfracmech.2007.11.010</a:t>
            </a:r>
          </a:p>
        </p:txBody>
      </p:sp>
    </p:spTree>
    <p:extLst>
      <p:ext uri="{BB962C8B-B14F-4D97-AF65-F5344CB8AC3E}">
        <p14:creationId xmlns:p14="http://schemas.microsoft.com/office/powerpoint/2010/main" val="635415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Anisotropic continuum damage models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9599" y="1113688"/>
            <a:ext cx="5486401" cy="4853037"/>
          </a:xfrm>
        </p:spPr>
        <p:txBody>
          <a:bodyPr/>
          <a:lstStyle/>
          <a:p>
            <a:r>
              <a:rPr lang="en-US" u="sng" dirty="0"/>
              <a:t>Fourth-order damage tensor</a:t>
            </a:r>
          </a:p>
          <a:p>
            <a:endParaRPr lang="en-US" dirty="0"/>
          </a:p>
          <a:p>
            <a:r>
              <a:rPr lang="en-US" u="sng" dirty="0"/>
              <a:t>Second-order damage tensor</a:t>
            </a:r>
          </a:p>
          <a:p>
            <a:pPr lvl="1"/>
            <a:r>
              <a:rPr lang="en-US" dirty="0"/>
              <a:t>More popular</a:t>
            </a:r>
          </a:p>
          <a:p>
            <a:pPr lvl="1"/>
            <a:r>
              <a:rPr lang="en-US" dirty="0"/>
              <a:t>Simplicity to represent three orthogonal families of microcracks</a:t>
            </a:r>
          </a:p>
          <a:p>
            <a:pPr lvl="1"/>
            <a:r>
              <a:rPr lang="en-US" dirty="0"/>
              <a:t>Capability to model metals or quasi-brittle materials </a:t>
            </a:r>
          </a:p>
          <a:p>
            <a:pPr marL="231775" lvl="1" indent="0">
              <a:buNone/>
            </a:pPr>
            <a:endParaRPr lang="en-US" dirty="0"/>
          </a:p>
          <a:p>
            <a:pPr marL="284162" indent="-285750"/>
            <a:r>
              <a:rPr lang="en-US" dirty="0"/>
              <a:t>Lemaitre, </a:t>
            </a:r>
            <a:r>
              <a:rPr lang="en-US" dirty="0" err="1"/>
              <a:t>Desmorat</a:t>
            </a:r>
            <a:r>
              <a:rPr lang="en-US" dirty="0"/>
              <a:t> and </a:t>
            </a:r>
            <a:r>
              <a:rPr lang="en-US" dirty="0" err="1"/>
              <a:t>Sauzay</a:t>
            </a:r>
            <a:r>
              <a:rPr lang="en-US" dirty="0"/>
              <a:t> (2000) </a:t>
            </a:r>
          </a:p>
          <a:p>
            <a:pPr marL="517525" lvl="1" indent="-285750"/>
            <a:r>
              <a:rPr lang="en-US" dirty="0"/>
              <a:t>Implemented on </a:t>
            </a:r>
            <a:r>
              <a:rPr lang="en-US" dirty="0" err="1"/>
              <a:t>Metafor</a:t>
            </a:r>
            <a:endParaRPr lang="en-US" dirty="0"/>
          </a:p>
          <a:p>
            <a:pPr marL="517525" lvl="1" indent="-285750"/>
            <a:r>
              <a:rPr lang="en-US" dirty="0"/>
              <a:t>Second-order damage tensor</a:t>
            </a:r>
          </a:p>
          <a:p>
            <a:pPr marL="517525" lvl="1" indent="-285750"/>
            <a:r>
              <a:rPr lang="en-US" dirty="0"/>
              <a:t>One of the most popular damage-based anisotropic models</a:t>
            </a:r>
          </a:p>
          <a:p>
            <a:pPr marL="517525" lvl="1" indent="-285750"/>
            <a:r>
              <a:rPr lang="en-US" dirty="0"/>
              <a:t>Strain equivalence principle</a:t>
            </a:r>
          </a:p>
          <a:p>
            <a:pPr marL="517525" lvl="1" indent="-285750"/>
            <a:r>
              <a:rPr lang="en-US" dirty="0"/>
              <a:t>Partition between the deviatoric part and the hydrostatic part of the elastic energy</a:t>
            </a:r>
          </a:p>
          <a:p>
            <a:pPr marL="231775" lvl="1" indent="0">
              <a:buNone/>
            </a:pP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DD6CFE-681E-4249-97E6-2428B9B7B7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7FF6F905-EAC8-4E8C-9944-B95710E0B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483E3C-EAD5-4CC9-8362-4E709893D48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C31BBCB3-BEA7-42E2-A4D2-7B1EEA41D357}"/>
              </a:ext>
            </a:extLst>
          </p:cNvPr>
          <p:cNvSpPr txBox="1">
            <a:spLocks/>
          </p:cNvSpPr>
          <p:nvPr/>
        </p:nvSpPr>
        <p:spPr>
          <a:xfrm>
            <a:off x="6096000" y="1134609"/>
            <a:ext cx="5486400" cy="4832116"/>
          </a:xfrm>
          <a:prstGeom prst="rect">
            <a:avLst/>
          </a:prstGeom>
        </p:spPr>
        <p:txBody>
          <a:bodyPr lIns="0" tIns="0" rIns="0" bIns="0"/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5138" indent="-233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u="none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6175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Improvement proposed by </a:t>
            </a:r>
            <a:r>
              <a:rPr lang="en-US" dirty="0" err="1"/>
              <a:t>Desmorat</a:t>
            </a:r>
            <a:r>
              <a:rPr lang="en-US" dirty="0"/>
              <a:t> (2015)</a:t>
            </a:r>
          </a:p>
          <a:p>
            <a:pPr lvl="1"/>
            <a:r>
              <a:rPr lang="en-US" dirty="0"/>
              <a:t>Damage state is described using the integrity tensor instead of the damage tensor</a:t>
            </a:r>
          </a:p>
          <a:p>
            <a:pPr lvl="1"/>
            <a:r>
              <a:rPr lang="en-US" dirty="0"/>
              <a:t>Gradual softening and numerical stability</a:t>
            </a:r>
          </a:p>
          <a:p>
            <a:pPr lvl="1"/>
            <a:endParaRPr lang="en-US" dirty="0"/>
          </a:p>
          <a:p>
            <a:r>
              <a:rPr lang="en-US" dirty="0" err="1"/>
              <a:t>Bargellini</a:t>
            </a:r>
            <a:r>
              <a:rPr lang="en-US" dirty="0"/>
              <a:t>, Halm and Dragon (2008)</a:t>
            </a:r>
          </a:p>
          <a:p>
            <a:pPr lvl="1"/>
            <a:r>
              <a:rPr lang="en-US" dirty="0"/>
              <a:t>Introduction of a finite set of microcrack densities associated with a fixed direction</a:t>
            </a:r>
          </a:p>
          <a:p>
            <a:pPr lvl="1"/>
            <a:r>
              <a:rPr lang="en-US" dirty="0"/>
              <a:t>Avoids inconveniences encountered when using a single second order tensor damage variable</a:t>
            </a:r>
          </a:p>
          <a:p>
            <a:pPr lvl="2"/>
            <a:r>
              <a:rPr lang="en-US" dirty="0"/>
              <a:t>Non uniqueness of the free energy</a:t>
            </a:r>
          </a:p>
          <a:p>
            <a:pPr lvl="2"/>
            <a:r>
              <a:rPr lang="en-US" dirty="0"/>
              <a:t>Spurious dissipation at crack closure</a:t>
            </a:r>
          </a:p>
          <a:p>
            <a:pPr lvl="1"/>
            <a:r>
              <a:rPr lang="en-US" dirty="0"/>
              <a:t>Frictional sliding on closed microcracks is introduced as an additional dissipative mechanism (second-order sliding variable)</a:t>
            </a:r>
          </a:p>
          <a:p>
            <a:pPr lvl="1"/>
            <a:r>
              <a:rPr lang="en-US" dirty="0"/>
              <a:t>Young’s and shear’s moduli restored at microcrack closure</a:t>
            </a:r>
          </a:p>
          <a:p>
            <a:endParaRPr lang="en-US" dirty="0"/>
          </a:p>
          <a:p>
            <a:pPr marL="517525" lvl="1" indent="-285750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50E952-82B5-40E7-9F8B-CE17BEE68F3E}"/>
              </a:ext>
            </a:extLst>
          </p:cNvPr>
          <p:cNvSpPr txBox="1"/>
          <p:nvPr/>
        </p:nvSpPr>
        <p:spPr>
          <a:xfrm>
            <a:off x="2598001" y="6099759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/>
            <a:r>
              <a:rPr lang="en-US" sz="1000" dirty="0" err="1">
                <a:effectLst/>
              </a:rPr>
              <a:t>Zafati</a:t>
            </a:r>
            <a:r>
              <a:rPr lang="en-US" sz="1000" dirty="0">
                <a:effectLst/>
              </a:rPr>
              <a:t>, E., &amp; Richard, B. (2019). Anisotropic continuum damage constitutive model to describe the cyclic response of quasi-brittle materials: The regularized unilateral effect. </a:t>
            </a:r>
            <a:r>
              <a:rPr lang="en-US" sz="1000" i="1" dirty="0">
                <a:effectLst/>
              </a:rPr>
              <a:t>International Journal of Solids and Structures</a:t>
            </a:r>
            <a:r>
              <a:rPr lang="en-US" sz="1000" dirty="0">
                <a:effectLst/>
              </a:rPr>
              <a:t>, </a:t>
            </a:r>
            <a:r>
              <a:rPr lang="en-US" sz="1000" i="1" dirty="0">
                <a:effectLst/>
              </a:rPr>
              <a:t>162</a:t>
            </a:r>
            <a:r>
              <a:rPr lang="en-US" sz="1000" dirty="0">
                <a:effectLst/>
              </a:rPr>
              <a:t>, 164–180. https://doi.org/10.1016/j.ijsolstr.2018.12.009</a:t>
            </a:r>
          </a:p>
        </p:txBody>
      </p:sp>
    </p:spTree>
    <p:extLst>
      <p:ext uri="{BB962C8B-B14F-4D97-AF65-F5344CB8AC3E}">
        <p14:creationId xmlns:p14="http://schemas.microsoft.com/office/powerpoint/2010/main" val="4158674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0&quot;/&gt;&lt;/object&gt;&lt;object type=&quot;3&quot; unique_id=&quot;10004&quot;&gt;&lt;property id=&quot;20148&quot; value=&quot;5&quot;/&gt;&lt;property id=&quot;20300&quot; value=&quot;Slide 2&quot;/&gt;&lt;property id=&quot;20307&quot; value=&quot;261&quot;/&gt;&lt;/object&gt;&lt;object type=&quot;3&quot; unique_id=&quot;10005&quot;&gt;&lt;property id=&quot;20148&quot; value=&quot;5&quot;/&gt;&lt;property id=&quot;20300&quot; value=&quot;Slide 3&quot;/&gt;&lt;property id=&quot;20307&quot; value=&quot;262&quot;/&gt;&lt;/object&gt;&lt;object type=&quot;3&quot; unique_id=&quot;10006&quot;&gt;&lt;property id=&quot;20148&quot; value=&quot;5&quot;/&gt;&lt;property id=&quot;20300&quot; value=&quot;Slide 4&quot;/&gt;&lt;property id=&quot;20307&quot; value=&quot;299&quot;/&gt;&lt;/object&gt;&lt;object type=&quot;3&quot; unique_id=&quot;10007&quot;&gt;&lt;property id=&quot;20148&quot; value=&quot;5&quot;/&gt;&lt;property id=&quot;20300&quot; value=&quot;Slide 5&quot;/&gt;&lt;property id=&quot;20307&quot; value=&quot;269&quot;/&gt;&lt;/object&gt;&lt;object type=&quot;3&quot; unique_id=&quot;10008&quot;&gt;&lt;property id=&quot;20148&quot; value=&quot;5&quot;/&gt;&lt;property id=&quot;20300&quot; value=&quot;Slide 6&quot;/&gt;&lt;property id=&quot;20307&quot; value=&quot;300&quot;/&gt;&lt;/object&gt;&lt;object type=&quot;3&quot; unique_id=&quot;10009&quot;&gt;&lt;property id=&quot;20148&quot; value=&quot;5&quot;/&gt;&lt;property id=&quot;20300&quot; value=&quot;Slide 7&quot;/&gt;&lt;property id=&quot;20307&quot; value=&quot;271&quot;/&gt;&lt;/object&gt;&lt;object type=&quot;3&quot; unique_id=&quot;10010&quot;&gt;&lt;property id=&quot;20148&quot; value=&quot;5&quot;/&gt;&lt;property id=&quot;20300&quot; value=&quot;Slide 8&quot;/&gt;&lt;property id=&quot;20307&quot; value=&quot;301&quot;/&gt;&lt;/object&gt;&lt;object type=&quot;3&quot; unique_id=&quot;10011&quot;&gt;&lt;property id=&quot;20148&quot; value=&quot;5&quot;/&gt;&lt;property id=&quot;20300&quot; value=&quot;Slide 9 - &amp;quot;Agenda Slide Title&amp;quot;&quot;/&gt;&lt;property id=&quot;20307&quot; value=&quot;268&quot;/&gt;&lt;/object&gt;&lt;object type=&quot;3&quot; unique_id=&quot;10012&quot;&gt;&lt;property id=&quot;20148&quot; value=&quot;5&quot;/&gt;&lt;property id=&quot;20300&quot; value=&quot;Slide 10 - &amp;quot;Agenda Slide Title&amp;quot;&quot;/&gt;&lt;property id=&quot;20307&quot; value=&quot;274&quot;/&gt;&lt;/object&gt;&lt;object type=&quot;3&quot; unique_id=&quot;10013&quot;&gt;&lt;property id=&quot;20148&quot; value=&quot;5&quot;/&gt;&lt;property id=&quot;20300&quot; value=&quot;Slide 11 - &amp;quot;Slide Title, Bold, 24 pt.&amp;quot;&quot;/&gt;&lt;property id=&quot;20307&quot; value=&quot;272&quot;/&gt;&lt;/object&gt;&lt;object type=&quot;3&quot; unique_id=&quot;10014&quot;&gt;&lt;property id=&quot;20148&quot; value=&quot;5&quot;/&gt;&lt;property id=&quot;20300&quot; value=&quot;Slide 12 - &amp;quot;Slide Title, Bold, 24 pt. &amp;quot;&quot;/&gt;&lt;property id=&quot;20307&quot; value=&quot;273&quot;/&gt;&lt;/object&gt;&lt;object type=&quot;3&quot; unique_id=&quot;10015&quot;&gt;&lt;property id=&quot;20148&quot; value=&quot;5&quot;/&gt;&lt;property id=&quot;20300&quot; value=&quot;Slide 13 - &amp;quot;Slide Title, Bold, 24 pt. &amp;quot;&quot;/&gt;&lt;property id=&quot;20307&quot; value=&quot;275&quot;/&gt;&lt;/object&gt;&lt;object type=&quot;3&quot; unique_id=&quot;10016&quot;&gt;&lt;property id=&quot;20148&quot; value=&quot;5&quot;/&gt;&lt;property id=&quot;20300&quot; value=&quot;Slide 14 - &amp;quot;Slide Title, Bold, 24 pt.&amp;quot;&quot;/&gt;&lt;property id=&quot;20307&quot; value=&quot;277&quot;/&gt;&lt;/object&gt;&lt;object type=&quot;3&quot; unique_id=&quot;10017&quot;&gt;&lt;property id=&quot;20148&quot; value=&quot;5&quot;/&gt;&lt;property id=&quot;20300&quot; value=&quot;Slide 15 - &amp;quot;Slide Title, Bold, 24 pt.&amp;quot;&quot;/&gt;&lt;property id=&quot;20307&quot; value=&quot;278&quot;/&gt;&lt;/object&gt;&lt;object type=&quot;3&quot; unique_id=&quot;10018&quot;&gt;&lt;property id=&quot;20148&quot; value=&quot;5&quot;/&gt;&lt;property id=&quot;20300&quot; value=&quot;Slide 16 - &amp;quot;Slide Title, Bold, 24 pt.&amp;quot;&quot;/&gt;&lt;property id=&quot;20307&quot; value=&quot;279&quot;/&gt;&lt;/object&gt;&lt;object type=&quot;3&quot; unique_id=&quot;10019&quot;&gt;&lt;property id=&quot;20148&quot; value=&quot;5&quot;/&gt;&lt;property id=&quot;20300&quot; value=&quot;Slide 17 - &amp;quot;Slide Title, Bold, 24 pt.&amp;quot;&quot;/&gt;&lt;property id=&quot;20307&quot; value=&quot;280&quot;/&gt;&lt;/object&gt;&lt;object type=&quot;3&quot; unique_id=&quot;10020&quot;&gt;&lt;property id=&quot;20148&quot; value=&quot;5&quot;/&gt;&lt;property id=&quot;20300&quot; value=&quot;Slide 18 - &amp;quot;Slide Title, Bold, 24 pt.&amp;quot;&quot;/&gt;&lt;property id=&quot;20307&quot; value=&quot;281&quot;/&gt;&lt;/object&gt;&lt;object type=&quot;3&quot; unique_id=&quot;10021&quot;&gt;&lt;property id=&quot;20148&quot; value=&quot;5&quot;/&gt;&lt;property id=&quot;20300&quot; value=&quot;Slide 19 - &amp;quot;Slide Title, Bold, 24 pt.&amp;quot;&quot;/&gt;&lt;property id=&quot;20307&quot; value=&quot;282&quot;/&gt;&lt;/object&gt;&lt;object type=&quot;3&quot; unique_id=&quot;10022&quot;&gt;&lt;property id=&quot;20148&quot; value=&quot;5&quot;/&gt;&lt;property id=&quot;20300&quot; value=&quot;Slide 20 - &amp;quot;Slide Title, Bold, 24 pt.&amp;quot;&quot;/&gt;&lt;property id=&quot;20307&quot; value=&quot;283&quot;/&gt;&lt;/object&gt;&lt;object type=&quot;3&quot; unique_id=&quot;10023&quot;&gt;&lt;property id=&quot;20148&quot; value=&quot;5&quot;/&gt;&lt;property id=&quot;20300&quot; value=&quot;Slide 21 - &amp;quot;Slide Title, Bold, 24 pt.&amp;quot;&quot;/&gt;&lt;property id=&quot;20307&quot; value=&quot;284&quot;/&gt;&lt;/object&gt;&lt;object type=&quot;3&quot; unique_id=&quot;10024&quot;&gt;&lt;property id=&quot;20148&quot; value=&quot;5&quot;/&gt;&lt;property id=&quot;20300&quot; value=&quot;Slide 22 - &amp;quot;Slide Title, Bold, 24 pt.&amp;quot;&quot;/&gt;&lt;property id=&quot;20307&quot; value=&quot;285&quot;/&gt;&lt;/object&gt;&lt;object type=&quot;3&quot; unique_id=&quot;10025&quot;&gt;&lt;property id=&quot;20148&quot; value=&quot;5&quot;/&gt;&lt;property id=&quot;20300&quot; value=&quot;Slide 23 - &amp;quot;Slide Title, Bold, 24 pt.&amp;quot;&quot;/&gt;&lt;property id=&quot;20307&quot; value=&quot;287&quot;/&gt;&lt;/object&gt;&lt;object type=&quot;3&quot; unique_id=&quot;10026&quot;&gt;&lt;property id=&quot;20148&quot; value=&quot;5&quot;/&gt;&lt;property id=&quot;20300&quot; value=&quot;Slide 24 - &amp;quot;Slide Title, Bold, 24 pt.&amp;quot;&quot;/&gt;&lt;property id=&quot;20307&quot; value=&quot;292&quot;/&gt;&lt;/object&gt;&lt;object type=&quot;3&quot; unique_id=&quot;10027&quot;&gt;&lt;property id=&quot;20148&quot; value=&quot;5&quot;/&gt;&lt;property id=&quot;20300&quot; value=&quot;Slide 25 - &amp;quot;Slide Title, Bold, 24 pt.&amp;quot;&quot;/&gt;&lt;property id=&quot;20307&quot; value=&quot;298&quot;/&gt;&lt;/object&gt;&lt;object type=&quot;3&quot; unique_id=&quot;10028&quot;&gt;&lt;property id=&quot;20148&quot; value=&quot;5&quot;/&gt;&lt;property id=&quot;20300&quot; value=&quot;Slide 26 - &amp;quot;Slide Title, Bold, 24 pt.&amp;quot;&quot;/&gt;&lt;property id=&quot;20307&quot; value=&quot;296&quot;/&gt;&lt;/object&gt;&lt;object type=&quot;3&quot; unique_id=&quot;10029&quot;&gt;&lt;property id=&quot;20148&quot; value=&quot;5&quot;/&gt;&lt;property id=&quot;20300&quot; value=&quot;Slide 27 - &amp;quot;Slide Title, Bold, 24 pt.&amp;quot;&quot;/&gt;&lt;property id=&quot;20307&quot; value=&quot;293&quot;/&gt;&lt;/object&gt;&lt;object type=&quot;3&quot; unique_id=&quot;10030&quot;&gt;&lt;property id=&quot;20148&quot; value=&quot;5&quot;/&gt;&lt;property id=&quot;20300&quot; value=&quot;Slide 28&quot;/&gt;&lt;property id=&quot;20307&quot; value=&quot;294&quot;/&gt;&lt;/object&gt;&lt;object type=&quot;3&quot; unique_id=&quot;10031&quot;&gt;&lt;property id=&quot;20148&quot; value=&quot;5&quot;/&gt;&lt;property id=&quot;20300&quot; value=&quot;Slide 29&quot;/&gt;&lt;property id=&quot;20307&quot; value=&quot;289&quot;/&gt;&lt;/object&gt;&lt;object type=&quot;3&quot; unique_id=&quot;10032&quot;&gt;&lt;property id=&quot;20148&quot; value=&quot;5&quot;/&gt;&lt;property id=&quot;20300&quot; value=&quot;Slide 30&quot;/&gt;&lt;property id=&quot;20307&quot; value=&quot;290&quot;/&gt;&lt;/object&gt;&lt;object type=&quot;3&quot; unique_id=&quot;10033&quot;&gt;&lt;property id=&quot;20148&quot; value=&quot;5&quot;/&gt;&lt;property id=&quot;20300&quot; value=&quot;Slide 31&quot;/&gt;&lt;property id=&quot;20307&quot; value=&quot;291&quot;/&gt;&lt;/object&gt;&lt;/object&gt;&lt;object type=&quot;8&quot; unique_id=&quot;10066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Hexagon">
      <a:dk1>
        <a:srgbClr val="000000"/>
      </a:dk1>
      <a:lt1>
        <a:srgbClr val="FFFFFF"/>
      </a:lt1>
      <a:dk2>
        <a:srgbClr val="666666"/>
      </a:dk2>
      <a:lt2>
        <a:srgbClr val="D1D3D3"/>
      </a:lt2>
      <a:accent1>
        <a:srgbClr val="0097BA"/>
      </a:accent1>
      <a:accent2>
        <a:srgbClr val="85CDDB"/>
      </a:accent2>
      <a:accent3>
        <a:srgbClr val="A5D867"/>
      </a:accent3>
      <a:accent4>
        <a:srgbClr val="005072"/>
      </a:accent4>
      <a:accent5>
        <a:srgbClr val="509E2F"/>
      </a:accent5>
      <a:accent6>
        <a:srgbClr val="ED8B00"/>
      </a:accent6>
      <a:hlink>
        <a:srgbClr val="0096B9"/>
      </a:hlink>
      <a:folHlink>
        <a:srgbClr val="0096B9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6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HexagonMI-eXstream_Powerpoint_Template" id="{B30F377D-F69E-A34E-9937-7FEC19C4ADC6}" vid="{91AE38E3-9220-354C-95C4-E2596132C8E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62b6ecb-acff-4b24-a527-ff2b271ebe71">23CEHAA2X2SM-2102554853-211705</_dlc_DocId>
    <_dlc_DocIdUrl xmlns="d62b6ecb-acff-4b24-a527-ff2b271ebe71">
      <Url>https://slidegenius365.sharepoint.com/_layouts/15/DocIdRedir.aspx?ID=23CEHAA2X2SM-2102554853-211705</Url>
      <Description>23CEHAA2X2SM-2102554853-211705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689C359221F84CA6C8A700AD48302A" ma:contentTypeVersion="86" ma:contentTypeDescription="Create a new document." ma:contentTypeScope="" ma:versionID="9c9888b04033b855555cdaa28e4e193d">
  <xsd:schema xmlns:xsd="http://www.w3.org/2001/XMLSchema" xmlns:xs="http://www.w3.org/2001/XMLSchema" xmlns:p="http://schemas.microsoft.com/office/2006/metadata/properties" xmlns:ns2="d62b6ecb-acff-4b24-a527-ff2b271ebe71" xmlns:ns3="06fa9243-f6f6-4c83-8c18-4e880acd4ff6" targetNamespace="http://schemas.microsoft.com/office/2006/metadata/properties" ma:root="true" ma:fieldsID="a129fe14051ca323bdbea6bb142cf8bd" ns2:_="" ns3:_="">
    <xsd:import namespace="d62b6ecb-acff-4b24-a527-ff2b271ebe71"/>
    <xsd:import namespace="06fa9243-f6f6-4c83-8c18-4e880acd4ff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2:_dlc_DocId" minOccurs="0"/>
                <xsd:element ref="ns2:_dlc_DocIdUrl" minOccurs="0"/>
                <xsd:element ref="ns2:_dlc_DocIdPersistId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2b6ecb-acff-4b24-a527-ff2b271ebe7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5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6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7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fa9243-f6f6-4c83-8c18-4e880acd4f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43A033-2779-4EB5-82E0-EE769341BA7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99FCF3-6144-4376-9B98-0FCDBE6AD12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7794DA4-B143-4F60-BF7C-EA867C43D1FE}">
  <ds:schemaRefs>
    <ds:schemaRef ds:uri="d62b6ecb-acff-4b24-a527-ff2b271ebe71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06fa9243-f6f6-4c83-8c18-4e880acd4ff6"/>
    <ds:schemaRef ds:uri="http://schemas.microsoft.com/office/2006/metadata/properties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2C5580CD-C463-4A8C-8D0B-FCA2F50053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62b6ecb-acff-4b24-a527-ff2b271ebe71"/>
    <ds:schemaRef ds:uri="06fa9243-f6f6-4c83-8c18-4e880acd4f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HexagonMI-eXstream_Powerpoint_Template</Template>
  <TotalTime>0</TotalTime>
  <Words>3396</Words>
  <Application>Microsoft Office PowerPoint</Application>
  <PresentationFormat>Widescreen</PresentationFormat>
  <Paragraphs>337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AdvTimes</vt:lpstr>
      <vt:lpstr>AdvTimes-b</vt:lpstr>
      <vt:lpstr>AdvTimes-i</vt:lpstr>
      <vt:lpstr>Arial</vt:lpstr>
      <vt:lpstr>Calibri</vt:lpstr>
      <vt:lpstr>Cambria Math</vt:lpstr>
      <vt:lpstr>NimbusRomNo9L-Regu</vt:lpstr>
      <vt:lpstr>Office Theme</vt:lpstr>
      <vt:lpstr>PowerPoint Presentation</vt:lpstr>
      <vt:lpstr>Smeared Crack Approach</vt:lpstr>
      <vt:lpstr>Smeared Crack Approach</vt:lpstr>
      <vt:lpstr>Damage mechanics framework</vt:lpstr>
      <vt:lpstr>Damage mechanics framework (2)</vt:lpstr>
      <vt:lpstr>Damage mechanics framework (3)</vt:lpstr>
      <vt:lpstr>Isotropic vs Anisotropic damage models</vt:lpstr>
      <vt:lpstr>Isotropic vs Anisotropic damage models (2)</vt:lpstr>
      <vt:lpstr>Anisotropic continuum damage models</vt:lpstr>
      <vt:lpstr>Continuum damage models</vt:lpstr>
      <vt:lpstr>Anisotropic continuum damage models</vt:lpstr>
      <vt:lpstr>Anisotropic continuum damage models</vt:lpstr>
      <vt:lpstr>Anisotropic continuum damage models</vt:lpstr>
      <vt:lpstr>Eigenfracture</vt:lpstr>
      <vt:lpstr>Eigenfracture</vt:lpstr>
      <vt:lpstr>Comparison table between damage models</vt:lpstr>
      <vt:lpstr>Concluding remarks</vt:lpstr>
      <vt:lpstr>PowerPoint Presentation</vt:lpstr>
      <vt:lpstr>PowerPoint Presentation</vt:lpstr>
      <vt:lpstr>Integrated Finite Element Method (IFEM)</vt:lpstr>
      <vt:lpstr>Flow chart</vt:lpstr>
      <vt:lpstr>Caractéristiques du VER</vt:lpstr>
      <vt:lpstr>Crack band failure model</vt:lpstr>
      <vt:lpstr>Crack band failure model</vt:lpstr>
      <vt:lpstr>Résultats</vt:lpstr>
      <vt:lpstr>Résultats</vt:lpstr>
      <vt:lpstr>Résultats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TANAKANUNES Gabriel</dc:creator>
  <cp:keywords/>
  <dc:description/>
  <cp:lastModifiedBy>TANAKANUNES Gabriel</cp:lastModifiedBy>
  <cp:revision>7</cp:revision>
  <dcterms:created xsi:type="dcterms:W3CDTF">2020-11-19T09:47:44Z</dcterms:created>
  <dcterms:modified xsi:type="dcterms:W3CDTF">2021-01-29T16:00:47Z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0x010100C4689C359221F84CA6C8A700AD48302A</vt:lpwstr>
  </property>
  <property fmtid="{D5CDD505-2E9C-101B-9397-08002B2CF9AE}" pid="3" name="_dlc_DocIdItemGuid">
    <vt:lpwstr>d1e074de-e6c2-4918-9db0-2fa8667cf0b1</vt:lpwstr>
  </property>
</Properties>
</file>